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5"/>
  </p:notesMasterIdLst>
  <p:handoutMasterIdLst>
    <p:handoutMasterId r:id="rId36"/>
  </p:handoutMasterIdLst>
  <p:sldIdLst>
    <p:sldId id="256" r:id="rId2"/>
    <p:sldId id="257" r:id="rId3"/>
    <p:sldId id="258" r:id="rId4"/>
    <p:sldId id="259" r:id="rId5"/>
    <p:sldId id="260" r:id="rId6"/>
    <p:sldId id="262" r:id="rId7"/>
    <p:sldId id="261" r:id="rId8"/>
    <p:sldId id="263" r:id="rId9"/>
    <p:sldId id="264" r:id="rId10"/>
    <p:sldId id="265" r:id="rId11"/>
    <p:sldId id="266" r:id="rId12"/>
    <p:sldId id="267" r:id="rId13"/>
    <p:sldId id="269" r:id="rId14"/>
    <p:sldId id="268"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Lst>
  <p:sldSz cx="9144000" cy="6858000" type="screen4x3"/>
  <p:notesSz cx="7102475" cy="102330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0" d="100"/>
          <a:sy n="70" d="100"/>
        </p:scale>
        <p:origin x="3348"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8CEA13A-C759-0DBC-6CAF-5FDA9FE0F8EB}"/>
              </a:ext>
            </a:extLst>
          </p:cNvPr>
          <p:cNvSpPr>
            <a:spLocks noGrp="1"/>
          </p:cNvSpPr>
          <p:nvPr>
            <p:ph type="hdr" sz="quarter"/>
          </p:nvPr>
        </p:nvSpPr>
        <p:spPr>
          <a:xfrm>
            <a:off x="0" y="0"/>
            <a:ext cx="3077739" cy="513429"/>
          </a:xfrm>
          <a:prstGeom prst="rect">
            <a:avLst/>
          </a:prstGeom>
        </p:spPr>
        <p:txBody>
          <a:bodyPr vert="horz" lIns="99051" tIns="49526" rIns="99051" bIns="49526" rtlCol="0"/>
          <a:lstStyle>
            <a:lvl1pPr algn="l">
              <a:defRPr sz="1300"/>
            </a:lvl1pPr>
          </a:lstStyle>
          <a:p>
            <a:endParaRPr lang="en-US" sz="100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83EEB75A-DA99-44BF-209E-7F235D3A8E5E}"/>
              </a:ext>
            </a:extLst>
          </p:cNvPr>
          <p:cNvSpPr>
            <a:spLocks noGrp="1"/>
          </p:cNvSpPr>
          <p:nvPr>
            <p:ph type="dt" sz="quarter" idx="1"/>
          </p:nvPr>
        </p:nvSpPr>
        <p:spPr>
          <a:xfrm>
            <a:off x="4023093" y="0"/>
            <a:ext cx="3077739" cy="513429"/>
          </a:xfrm>
          <a:prstGeom prst="rect">
            <a:avLst/>
          </a:prstGeom>
        </p:spPr>
        <p:txBody>
          <a:bodyPr vert="horz" lIns="99051" tIns="49526" rIns="99051" bIns="49526" rtlCol="0"/>
          <a:lstStyle>
            <a:lvl1pPr algn="r">
              <a:defRPr sz="1300"/>
            </a:lvl1pPr>
          </a:lstStyle>
          <a:p>
            <a:r>
              <a:rPr lang="en-US" sz="1000">
                <a:latin typeface="Arial" panose="020B0604020202020204" pitchFamily="34" charset="0"/>
                <a:cs typeface="Arial" panose="020B0604020202020204" pitchFamily="34" charset="0"/>
              </a:rPr>
              <a:t>11/5/2023 pm</a:t>
            </a:r>
          </a:p>
        </p:txBody>
      </p:sp>
      <p:sp>
        <p:nvSpPr>
          <p:cNvPr id="4" name="Footer Placeholder 3">
            <a:extLst>
              <a:ext uri="{FF2B5EF4-FFF2-40B4-BE49-F238E27FC236}">
                <a16:creationId xmlns:a16="http://schemas.microsoft.com/office/drawing/2014/main" id="{C747CA51-9491-EF64-2803-28E66E66948F}"/>
              </a:ext>
            </a:extLst>
          </p:cNvPr>
          <p:cNvSpPr>
            <a:spLocks noGrp="1"/>
          </p:cNvSpPr>
          <p:nvPr>
            <p:ph type="ftr" sz="quarter" idx="2"/>
          </p:nvPr>
        </p:nvSpPr>
        <p:spPr>
          <a:xfrm>
            <a:off x="0" y="9719599"/>
            <a:ext cx="3077739" cy="513428"/>
          </a:xfrm>
          <a:prstGeom prst="rect">
            <a:avLst/>
          </a:prstGeom>
        </p:spPr>
        <p:txBody>
          <a:bodyPr vert="horz" lIns="99051" tIns="49526" rIns="99051" bIns="49526" rtlCol="0" anchor="b"/>
          <a:lstStyle>
            <a:lvl1pPr algn="l">
              <a:defRPr sz="1300"/>
            </a:lvl1pPr>
          </a:lstStyle>
          <a:p>
            <a:r>
              <a:rPr lang="en-US" sz="1000">
                <a:latin typeface="Arial" panose="020B0604020202020204" pitchFamily="34" charset="0"/>
                <a:cs typeface="Arial" panose="020B0604020202020204" pitchFamily="34" charset="0"/>
              </a:rPr>
              <a:t>Randy Childs</a:t>
            </a:r>
          </a:p>
        </p:txBody>
      </p:sp>
      <p:sp>
        <p:nvSpPr>
          <p:cNvPr id="5" name="Slide Number Placeholder 4">
            <a:extLst>
              <a:ext uri="{FF2B5EF4-FFF2-40B4-BE49-F238E27FC236}">
                <a16:creationId xmlns:a16="http://schemas.microsoft.com/office/drawing/2014/main" id="{4D721335-5A2E-1677-43F8-764E1E424CAA}"/>
              </a:ext>
            </a:extLst>
          </p:cNvPr>
          <p:cNvSpPr>
            <a:spLocks noGrp="1"/>
          </p:cNvSpPr>
          <p:nvPr>
            <p:ph type="sldNum" sz="quarter" idx="3"/>
          </p:nvPr>
        </p:nvSpPr>
        <p:spPr>
          <a:xfrm>
            <a:off x="4023093" y="9719599"/>
            <a:ext cx="3077739" cy="513428"/>
          </a:xfrm>
          <a:prstGeom prst="rect">
            <a:avLst/>
          </a:prstGeom>
        </p:spPr>
        <p:txBody>
          <a:bodyPr vert="horz" lIns="99051" tIns="49526" rIns="99051" bIns="49526" rtlCol="0" anchor="b"/>
          <a:lstStyle>
            <a:lvl1pPr algn="r">
              <a:defRPr sz="1300"/>
            </a:lvl1pPr>
          </a:lstStyle>
          <a:p>
            <a:fld id="{DFE7AF60-ADCF-41C1-B96A-1F2E56A3B9B5}"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35632018"/>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513429"/>
          </a:xfrm>
          <a:prstGeom prst="rect">
            <a:avLst/>
          </a:prstGeom>
        </p:spPr>
        <p:txBody>
          <a:bodyPr vert="horz" lIns="99051" tIns="49526" rIns="99051" bIns="49526" rtlCol="0"/>
          <a:lstStyle>
            <a:lvl1pPr algn="l">
              <a:defRPr sz="1300"/>
            </a:lvl1pPr>
          </a:lstStyle>
          <a:p>
            <a:endParaRPr lang="en-US"/>
          </a:p>
        </p:txBody>
      </p:sp>
      <p:sp>
        <p:nvSpPr>
          <p:cNvPr id="3" name="Date Placeholder 2"/>
          <p:cNvSpPr>
            <a:spLocks noGrp="1"/>
          </p:cNvSpPr>
          <p:nvPr>
            <p:ph type="dt" idx="1"/>
          </p:nvPr>
        </p:nvSpPr>
        <p:spPr>
          <a:xfrm>
            <a:off x="4023093" y="0"/>
            <a:ext cx="3077739" cy="513429"/>
          </a:xfrm>
          <a:prstGeom prst="rect">
            <a:avLst/>
          </a:prstGeom>
        </p:spPr>
        <p:txBody>
          <a:bodyPr vert="horz" lIns="99051" tIns="49526" rIns="99051" bIns="49526" rtlCol="0"/>
          <a:lstStyle>
            <a:lvl1pPr algn="r">
              <a:defRPr sz="1300"/>
            </a:lvl1pPr>
          </a:lstStyle>
          <a:p>
            <a:r>
              <a:rPr lang="en-US"/>
              <a:t>11/5/2023 pm</a:t>
            </a:r>
          </a:p>
        </p:txBody>
      </p:sp>
      <p:sp>
        <p:nvSpPr>
          <p:cNvPr id="4" name="Slide Image Placeholder 3"/>
          <p:cNvSpPr>
            <a:spLocks noGrp="1" noRot="1" noChangeAspect="1"/>
          </p:cNvSpPr>
          <p:nvPr>
            <p:ph type="sldImg" idx="2"/>
          </p:nvPr>
        </p:nvSpPr>
        <p:spPr>
          <a:xfrm>
            <a:off x="1249363" y="1279525"/>
            <a:ext cx="4603750" cy="3452813"/>
          </a:xfrm>
          <a:prstGeom prst="rect">
            <a:avLst/>
          </a:prstGeom>
          <a:noFill/>
          <a:ln w="12700">
            <a:solidFill>
              <a:prstClr val="black"/>
            </a:solidFill>
          </a:ln>
        </p:spPr>
        <p:txBody>
          <a:bodyPr vert="horz" lIns="99051" tIns="49526" rIns="99051" bIns="49526" rtlCol="0" anchor="ctr"/>
          <a:lstStyle/>
          <a:p>
            <a:endParaRPr lang="en-US"/>
          </a:p>
        </p:txBody>
      </p:sp>
      <p:sp>
        <p:nvSpPr>
          <p:cNvPr id="5" name="Notes Placeholder 4"/>
          <p:cNvSpPr>
            <a:spLocks noGrp="1"/>
          </p:cNvSpPr>
          <p:nvPr>
            <p:ph type="body" sz="quarter" idx="3"/>
          </p:nvPr>
        </p:nvSpPr>
        <p:spPr>
          <a:xfrm>
            <a:off x="710248" y="4924643"/>
            <a:ext cx="5681980" cy="4029253"/>
          </a:xfrm>
          <a:prstGeom prst="rect">
            <a:avLst/>
          </a:prstGeom>
        </p:spPr>
        <p:txBody>
          <a:bodyPr vert="horz" lIns="99051" tIns="49526" rIns="99051" bIns="4952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719599"/>
            <a:ext cx="3077739" cy="513428"/>
          </a:xfrm>
          <a:prstGeom prst="rect">
            <a:avLst/>
          </a:prstGeom>
        </p:spPr>
        <p:txBody>
          <a:bodyPr vert="horz" lIns="99051" tIns="49526" rIns="99051" bIns="49526" rtlCol="0" anchor="b"/>
          <a:lstStyle>
            <a:lvl1pPr algn="l">
              <a:defRPr sz="1300"/>
            </a:lvl1pPr>
          </a:lstStyle>
          <a:p>
            <a:r>
              <a:rPr lang="en-US"/>
              <a:t>Randy Childs</a:t>
            </a:r>
          </a:p>
        </p:txBody>
      </p:sp>
      <p:sp>
        <p:nvSpPr>
          <p:cNvPr id="7" name="Slide Number Placeholder 6"/>
          <p:cNvSpPr>
            <a:spLocks noGrp="1"/>
          </p:cNvSpPr>
          <p:nvPr>
            <p:ph type="sldNum" sz="quarter" idx="5"/>
          </p:nvPr>
        </p:nvSpPr>
        <p:spPr>
          <a:xfrm>
            <a:off x="4023093" y="9719599"/>
            <a:ext cx="3077739" cy="513428"/>
          </a:xfrm>
          <a:prstGeom prst="rect">
            <a:avLst/>
          </a:prstGeom>
        </p:spPr>
        <p:txBody>
          <a:bodyPr vert="horz" lIns="99051" tIns="49526" rIns="99051" bIns="49526" rtlCol="0" anchor="b"/>
          <a:lstStyle>
            <a:lvl1pPr algn="r">
              <a:defRPr sz="1300"/>
            </a:lvl1pPr>
          </a:lstStyle>
          <a:p>
            <a:fld id="{092B8264-9DA2-432B-BD71-8C45DFBE6144}" type="slidenum">
              <a:rPr lang="en-US" smtClean="0"/>
              <a:t>‹#›</a:t>
            </a:fld>
            <a:endParaRPr lang="en-US"/>
          </a:p>
        </p:txBody>
      </p:sp>
    </p:spTree>
    <p:extLst>
      <p:ext uri="{BB962C8B-B14F-4D97-AF65-F5344CB8AC3E}">
        <p14:creationId xmlns:p14="http://schemas.microsoft.com/office/powerpoint/2010/main" val="3546796901"/>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751B414-695E-4114-93AE-8B0451AA7F0B}" type="datetimeFigureOut">
              <a:rPr lang="en-US" smtClean="0"/>
              <a:t>11/4/2023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7B4ACE-6F25-45B2-973E-586E45F1B251}" type="slidenum">
              <a:rPr lang="en-US" smtClean="0"/>
              <a:t>‹#›</a:t>
            </a:fld>
            <a:endParaRPr lang="en-US"/>
          </a:p>
        </p:txBody>
      </p:sp>
    </p:spTree>
    <p:extLst>
      <p:ext uri="{BB962C8B-B14F-4D97-AF65-F5344CB8AC3E}">
        <p14:creationId xmlns:p14="http://schemas.microsoft.com/office/powerpoint/2010/main" val="37048724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751B414-695E-4114-93AE-8B0451AA7F0B}" type="datetimeFigureOut">
              <a:rPr lang="en-US" smtClean="0"/>
              <a:t>11/4/2023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7B4ACE-6F25-45B2-973E-586E45F1B251}" type="slidenum">
              <a:rPr lang="en-US" smtClean="0"/>
              <a:t>‹#›</a:t>
            </a:fld>
            <a:endParaRPr lang="en-US"/>
          </a:p>
        </p:txBody>
      </p:sp>
    </p:spTree>
    <p:extLst>
      <p:ext uri="{BB962C8B-B14F-4D97-AF65-F5344CB8AC3E}">
        <p14:creationId xmlns:p14="http://schemas.microsoft.com/office/powerpoint/2010/main" val="19449800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751B414-695E-4114-93AE-8B0451AA7F0B}" type="datetimeFigureOut">
              <a:rPr lang="en-US" smtClean="0"/>
              <a:t>11/4/2023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7B4ACE-6F25-45B2-973E-586E45F1B251}" type="slidenum">
              <a:rPr lang="en-US" smtClean="0"/>
              <a:t>‹#›</a:t>
            </a:fld>
            <a:endParaRPr lang="en-US"/>
          </a:p>
        </p:txBody>
      </p:sp>
    </p:spTree>
    <p:extLst>
      <p:ext uri="{BB962C8B-B14F-4D97-AF65-F5344CB8AC3E}">
        <p14:creationId xmlns:p14="http://schemas.microsoft.com/office/powerpoint/2010/main" val="31277349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751B414-695E-4114-93AE-8B0451AA7F0B}" type="datetimeFigureOut">
              <a:rPr lang="en-US" smtClean="0"/>
              <a:t>11/4/2023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7B4ACE-6F25-45B2-973E-586E45F1B251}" type="slidenum">
              <a:rPr lang="en-US" smtClean="0"/>
              <a:t>‹#›</a:t>
            </a:fld>
            <a:endParaRPr lang="en-US"/>
          </a:p>
        </p:txBody>
      </p:sp>
    </p:spTree>
    <p:extLst>
      <p:ext uri="{BB962C8B-B14F-4D97-AF65-F5344CB8AC3E}">
        <p14:creationId xmlns:p14="http://schemas.microsoft.com/office/powerpoint/2010/main" val="38536248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751B414-695E-4114-93AE-8B0451AA7F0B}" type="datetimeFigureOut">
              <a:rPr lang="en-US" smtClean="0"/>
              <a:t>11/4/2023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7B4ACE-6F25-45B2-973E-586E45F1B251}" type="slidenum">
              <a:rPr lang="en-US" smtClean="0"/>
              <a:t>‹#›</a:t>
            </a:fld>
            <a:endParaRPr lang="en-US"/>
          </a:p>
        </p:txBody>
      </p:sp>
    </p:spTree>
    <p:extLst>
      <p:ext uri="{BB962C8B-B14F-4D97-AF65-F5344CB8AC3E}">
        <p14:creationId xmlns:p14="http://schemas.microsoft.com/office/powerpoint/2010/main" val="19178769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751B414-695E-4114-93AE-8B0451AA7F0B}" type="datetimeFigureOut">
              <a:rPr lang="en-US" smtClean="0"/>
              <a:t>11/4/2023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7B4ACE-6F25-45B2-973E-586E45F1B251}" type="slidenum">
              <a:rPr lang="en-US" smtClean="0"/>
              <a:t>‹#›</a:t>
            </a:fld>
            <a:endParaRPr lang="en-US"/>
          </a:p>
        </p:txBody>
      </p:sp>
    </p:spTree>
    <p:extLst>
      <p:ext uri="{BB962C8B-B14F-4D97-AF65-F5344CB8AC3E}">
        <p14:creationId xmlns:p14="http://schemas.microsoft.com/office/powerpoint/2010/main" val="30733390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751B414-695E-4114-93AE-8B0451AA7F0B}" type="datetimeFigureOut">
              <a:rPr lang="en-US" smtClean="0"/>
              <a:t>11/4/2023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07B4ACE-6F25-45B2-973E-586E45F1B251}" type="slidenum">
              <a:rPr lang="en-US" smtClean="0"/>
              <a:t>‹#›</a:t>
            </a:fld>
            <a:endParaRPr lang="en-US"/>
          </a:p>
        </p:txBody>
      </p:sp>
    </p:spTree>
    <p:extLst>
      <p:ext uri="{BB962C8B-B14F-4D97-AF65-F5344CB8AC3E}">
        <p14:creationId xmlns:p14="http://schemas.microsoft.com/office/powerpoint/2010/main" val="27155650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751B414-695E-4114-93AE-8B0451AA7F0B}" type="datetimeFigureOut">
              <a:rPr lang="en-US" smtClean="0"/>
              <a:t>11/4/2023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07B4ACE-6F25-45B2-973E-586E45F1B251}" type="slidenum">
              <a:rPr lang="en-US" smtClean="0"/>
              <a:t>‹#›</a:t>
            </a:fld>
            <a:endParaRPr lang="en-US"/>
          </a:p>
        </p:txBody>
      </p:sp>
    </p:spTree>
    <p:extLst>
      <p:ext uri="{BB962C8B-B14F-4D97-AF65-F5344CB8AC3E}">
        <p14:creationId xmlns:p14="http://schemas.microsoft.com/office/powerpoint/2010/main" val="31640960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51B414-695E-4114-93AE-8B0451AA7F0B}" type="datetimeFigureOut">
              <a:rPr lang="en-US" smtClean="0"/>
              <a:t>11/4/2023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07B4ACE-6F25-45B2-973E-586E45F1B251}" type="slidenum">
              <a:rPr lang="en-US" smtClean="0"/>
              <a:t>‹#›</a:t>
            </a:fld>
            <a:endParaRPr lang="en-US"/>
          </a:p>
        </p:txBody>
      </p:sp>
    </p:spTree>
    <p:extLst>
      <p:ext uri="{BB962C8B-B14F-4D97-AF65-F5344CB8AC3E}">
        <p14:creationId xmlns:p14="http://schemas.microsoft.com/office/powerpoint/2010/main" val="24072977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751B414-695E-4114-93AE-8B0451AA7F0B}" type="datetimeFigureOut">
              <a:rPr lang="en-US" smtClean="0"/>
              <a:t>11/4/2023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7B4ACE-6F25-45B2-973E-586E45F1B251}" type="slidenum">
              <a:rPr lang="en-US" smtClean="0"/>
              <a:t>‹#›</a:t>
            </a:fld>
            <a:endParaRPr lang="en-US"/>
          </a:p>
        </p:txBody>
      </p:sp>
    </p:spTree>
    <p:extLst>
      <p:ext uri="{BB962C8B-B14F-4D97-AF65-F5344CB8AC3E}">
        <p14:creationId xmlns:p14="http://schemas.microsoft.com/office/powerpoint/2010/main" val="34482801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751B414-695E-4114-93AE-8B0451AA7F0B}" type="datetimeFigureOut">
              <a:rPr lang="en-US" smtClean="0"/>
              <a:t>11/4/2023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7B4ACE-6F25-45B2-973E-586E45F1B251}" type="slidenum">
              <a:rPr lang="en-US" smtClean="0"/>
              <a:t>‹#›</a:t>
            </a:fld>
            <a:endParaRPr lang="en-US"/>
          </a:p>
        </p:txBody>
      </p:sp>
    </p:spTree>
    <p:extLst>
      <p:ext uri="{BB962C8B-B14F-4D97-AF65-F5344CB8AC3E}">
        <p14:creationId xmlns:p14="http://schemas.microsoft.com/office/powerpoint/2010/main" val="42597095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51B414-695E-4114-93AE-8B0451AA7F0B}" type="datetimeFigureOut">
              <a:rPr lang="en-US" smtClean="0"/>
              <a:t>11/4/2023</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07B4ACE-6F25-45B2-973E-586E45F1B251}" type="slidenum">
              <a:rPr lang="en-US" smtClean="0"/>
              <a:t>‹#›</a:t>
            </a:fld>
            <a:endParaRPr lang="en-US"/>
          </a:p>
        </p:txBody>
      </p:sp>
    </p:spTree>
    <p:extLst>
      <p:ext uri="{BB962C8B-B14F-4D97-AF65-F5344CB8AC3E}">
        <p14:creationId xmlns:p14="http://schemas.microsoft.com/office/powerpoint/2010/main" val="426580468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6B7D1D-FDC2-2E4D-FCBA-FA584390919A}"/>
              </a:ext>
            </a:extLst>
          </p:cNvPr>
          <p:cNvSpPr>
            <a:spLocks noGrp="1"/>
          </p:cNvSpPr>
          <p:nvPr>
            <p:ph type="ctrTitle"/>
          </p:nvPr>
        </p:nvSpPr>
        <p:spPr>
          <a:xfrm>
            <a:off x="459553" y="1765279"/>
            <a:ext cx="8260237" cy="923330"/>
          </a:xfrm>
        </p:spPr>
        <p:txBody>
          <a:bodyPr wrap="square">
            <a:spAutoFit/>
          </a:bodyPr>
          <a:lstStyle/>
          <a:p>
            <a:r>
              <a:rPr lang="en-US" b="1" dirty="0">
                <a:latin typeface="Verdana" panose="020B0604030504040204" pitchFamily="34" charset="0"/>
                <a:ea typeface="Verdana" panose="020B0604030504040204" pitchFamily="34" charset="0"/>
              </a:rPr>
              <a:t>LIVING FOR JESUS</a:t>
            </a:r>
          </a:p>
        </p:txBody>
      </p:sp>
      <p:sp>
        <p:nvSpPr>
          <p:cNvPr id="3" name="Subtitle 2">
            <a:extLst>
              <a:ext uri="{FF2B5EF4-FFF2-40B4-BE49-F238E27FC236}">
                <a16:creationId xmlns:a16="http://schemas.microsoft.com/office/drawing/2014/main" id="{E3CCCE48-0064-B0E1-0659-980E13D86387}"/>
              </a:ext>
            </a:extLst>
          </p:cNvPr>
          <p:cNvSpPr>
            <a:spLocks noGrp="1"/>
          </p:cNvSpPr>
          <p:nvPr>
            <p:ph type="subTitle" idx="1"/>
          </p:nvPr>
        </p:nvSpPr>
        <p:spPr>
          <a:xfrm>
            <a:off x="1143000" y="5424984"/>
            <a:ext cx="6858000" cy="341632"/>
          </a:xfrm>
        </p:spPr>
        <p:txBody>
          <a:bodyPr>
            <a:spAutoFit/>
          </a:bodyPr>
          <a:lstStyle/>
          <a:p>
            <a:r>
              <a:rPr lang="en-US" sz="1800" dirty="0">
                <a:latin typeface="Verdana" panose="020B0604030504040204" pitchFamily="34" charset="0"/>
                <a:ea typeface="Verdana" panose="020B0604030504040204" pitchFamily="34" charset="0"/>
              </a:rPr>
              <a:t>Based on material prepared by Ron Adams</a:t>
            </a:r>
          </a:p>
        </p:txBody>
      </p:sp>
    </p:spTree>
    <p:extLst>
      <p:ext uri="{BB962C8B-B14F-4D97-AF65-F5344CB8AC3E}">
        <p14:creationId xmlns:p14="http://schemas.microsoft.com/office/powerpoint/2010/main" val="42643160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6B7D1D-FDC2-2E4D-FCBA-FA584390919A}"/>
              </a:ext>
            </a:extLst>
          </p:cNvPr>
          <p:cNvSpPr>
            <a:spLocks noGrp="1"/>
          </p:cNvSpPr>
          <p:nvPr>
            <p:ph type="ctrTitle"/>
          </p:nvPr>
        </p:nvSpPr>
        <p:spPr>
          <a:xfrm>
            <a:off x="685800" y="171726"/>
            <a:ext cx="7772400" cy="701731"/>
          </a:xfrm>
        </p:spPr>
        <p:txBody>
          <a:bodyPr>
            <a:spAutoFit/>
          </a:bodyPr>
          <a:lstStyle/>
          <a:p>
            <a:r>
              <a:rPr lang="en-US" sz="4400" b="1" dirty="0">
                <a:latin typeface="Verdana" panose="020B0604030504040204" pitchFamily="34" charset="0"/>
                <a:ea typeface="Verdana" panose="020B0604030504040204" pitchFamily="34" charset="0"/>
              </a:rPr>
              <a:t>LIVING FOR JESUS</a:t>
            </a:r>
          </a:p>
        </p:txBody>
      </p:sp>
      <p:sp>
        <p:nvSpPr>
          <p:cNvPr id="3" name="Subtitle 2">
            <a:extLst>
              <a:ext uri="{FF2B5EF4-FFF2-40B4-BE49-F238E27FC236}">
                <a16:creationId xmlns:a16="http://schemas.microsoft.com/office/drawing/2014/main" id="{E3CCCE48-0064-B0E1-0659-980E13D86387}"/>
              </a:ext>
            </a:extLst>
          </p:cNvPr>
          <p:cNvSpPr>
            <a:spLocks noGrp="1"/>
          </p:cNvSpPr>
          <p:nvPr>
            <p:ph type="subTitle" idx="1"/>
          </p:nvPr>
        </p:nvSpPr>
        <p:spPr>
          <a:xfrm>
            <a:off x="685799" y="1091822"/>
            <a:ext cx="7772399" cy="4739759"/>
          </a:xfrm>
        </p:spPr>
        <p:txBody>
          <a:bodyPr>
            <a:spAutoFit/>
          </a:bodyPr>
          <a:lstStyle/>
          <a:p>
            <a:pPr algn="l"/>
            <a:r>
              <a:rPr lang="en-US" sz="2800" dirty="0">
                <a:latin typeface="Verdana" panose="020B0604030504040204" pitchFamily="34" charset="0"/>
                <a:ea typeface="Verdana" panose="020B0604030504040204" pitchFamily="34" charset="0"/>
              </a:rPr>
              <a:t>Attributes to practice from 2 Peter 1:5-7:</a:t>
            </a:r>
          </a:p>
          <a:p>
            <a:pPr algn="l"/>
            <a:endParaRPr lang="en-US" sz="2800" dirty="0">
              <a:latin typeface="Verdana" panose="020B0604030504040204" pitchFamily="34" charset="0"/>
              <a:ea typeface="Verdana" panose="020B0604030504040204" pitchFamily="34" charset="0"/>
            </a:endParaRPr>
          </a:p>
          <a:p>
            <a:pPr algn="l"/>
            <a:r>
              <a:rPr lang="en-US" sz="2800" dirty="0">
                <a:latin typeface="Verdana" panose="020B0604030504040204" pitchFamily="34" charset="0"/>
                <a:ea typeface="Verdana" panose="020B0604030504040204" pitchFamily="34" charset="0"/>
              </a:rPr>
              <a:t>“Perseverance”</a:t>
            </a:r>
          </a:p>
          <a:p>
            <a:pPr algn="l"/>
            <a:r>
              <a:rPr lang="en-US" sz="2800" dirty="0">
                <a:latin typeface="Verdana" panose="020B0604030504040204" pitchFamily="34" charset="0"/>
                <a:ea typeface="Verdana" panose="020B0604030504040204" pitchFamily="34" charset="0"/>
              </a:rPr>
              <a:t>	Brave patience and continuance, 	bearing and contending</a:t>
            </a:r>
          </a:p>
          <a:p>
            <a:pPr algn="l"/>
            <a:endParaRPr lang="en-US" sz="2800" dirty="0">
              <a:latin typeface="Verdana" panose="020B0604030504040204" pitchFamily="34" charset="0"/>
              <a:ea typeface="Verdana" panose="020B0604030504040204" pitchFamily="34" charset="0"/>
            </a:endParaRPr>
          </a:p>
          <a:p>
            <a:pPr algn="l"/>
            <a:r>
              <a:rPr lang="en-US" sz="2800" dirty="0">
                <a:latin typeface="Verdana" panose="020B0604030504040204" pitchFamily="34" charset="0"/>
                <a:ea typeface="Verdana" panose="020B0604030504040204" pitchFamily="34" charset="0"/>
              </a:rPr>
              <a:t>“Godliness”</a:t>
            </a:r>
          </a:p>
          <a:p>
            <a:pPr algn="l"/>
            <a:r>
              <a:rPr lang="en-US" sz="2800" dirty="0">
                <a:latin typeface="Verdana" panose="020B0604030504040204" pitchFamily="34" charset="0"/>
                <a:ea typeface="Verdana" panose="020B0604030504040204" pitchFamily="34" charset="0"/>
              </a:rPr>
              <a:t>	Piety characterized by an attitude of 	learning and doing what is pleasing 	to God.</a:t>
            </a:r>
          </a:p>
        </p:txBody>
      </p:sp>
    </p:spTree>
    <p:extLst>
      <p:ext uri="{BB962C8B-B14F-4D97-AF65-F5344CB8AC3E}">
        <p14:creationId xmlns:p14="http://schemas.microsoft.com/office/powerpoint/2010/main" val="37326224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1000"/>
                                        <p:tgtEl>
                                          <p:spTgt spid="3">
                                            <p:txEl>
                                              <p:pRg st="3" end="3"/>
                                            </p:txEl>
                                          </p:spTgt>
                                        </p:tgtEl>
                                      </p:cBhvr>
                                    </p:animEffect>
                                    <p:anim calcmode="lin" valueType="num">
                                      <p:cBhvr>
                                        <p:cTn id="1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Effect transition="in" filter="fade">
                                      <p:cBhvr>
                                        <p:cTn id="19" dur="1000"/>
                                        <p:tgtEl>
                                          <p:spTgt spid="3">
                                            <p:txEl>
                                              <p:pRg st="5" end="5"/>
                                            </p:txEl>
                                          </p:spTgt>
                                        </p:tgtEl>
                                      </p:cBhvr>
                                    </p:animEffect>
                                    <p:anim calcmode="lin" valueType="num">
                                      <p:cBhvr>
                                        <p:cTn id="20"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5" end="5"/>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3">
                                            <p:txEl>
                                              <p:pRg st="6" end="6"/>
                                            </p:txEl>
                                          </p:spTgt>
                                        </p:tgtEl>
                                        <p:attrNameLst>
                                          <p:attrName>style.visibility</p:attrName>
                                        </p:attrNameLst>
                                      </p:cBhvr>
                                      <p:to>
                                        <p:strVal val="visible"/>
                                      </p:to>
                                    </p:set>
                                    <p:animEffect transition="in" filter="fade">
                                      <p:cBhvr>
                                        <p:cTn id="24" dur="1000"/>
                                        <p:tgtEl>
                                          <p:spTgt spid="3">
                                            <p:txEl>
                                              <p:pRg st="6" end="6"/>
                                            </p:txEl>
                                          </p:spTgt>
                                        </p:tgtEl>
                                      </p:cBhvr>
                                    </p:animEffect>
                                    <p:anim calcmode="lin" valueType="num">
                                      <p:cBhvr>
                                        <p:cTn id="25"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6B7D1D-FDC2-2E4D-FCBA-FA584390919A}"/>
              </a:ext>
            </a:extLst>
          </p:cNvPr>
          <p:cNvSpPr>
            <a:spLocks noGrp="1"/>
          </p:cNvSpPr>
          <p:nvPr>
            <p:ph type="ctrTitle"/>
          </p:nvPr>
        </p:nvSpPr>
        <p:spPr>
          <a:xfrm>
            <a:off x="685800" y="171726"/>
            <a:ext cx="7772400" cy="701731"/>
          </a:xfrm>
        </p:spPr>
        <p:txBody>
          <a:bodyPr>
            <a:spAutoFit/>
          </a:bodyPr>
          <a:lstStyle/>
          <a:p>
            <a:r>
              <a:rPr lang="en-US" sz="4400" b="1" dirty="0">
                <a:latin typeface="Verdana" panose="020B0604030504040204" pitchFamily="34" charset="0"/>
                <a:ea typeface="Verdana" panose="020B0604030504040204" pitchFamily="34" charset="0"/>
              </a:rPr>
              <a:t>LIVING FOR JESUS</a:t>
            </a:r>
          </a:p>
        </p:txBody>
      </p:sp>
      <p:sp>
        <p:nvSpPr>
          <p:cNvPr id="3" name="Subtitle 2">
            <a:extLst>
              <a:ext uri="{FF2B5EF4-FFF2-40B4-BE49-F238E27FC236}">
                <a16:creationId xmlns:a16="http://schemas.microsoft.com/office/drawing/2014/main" id="{E3CCCE48-0064-B0E1-0659-980E13D86387}"/>
              </a:ext>
            </a:extLst>
          </p:cNvPr>
          <p:cNvSpPr>
            <a:spLocks noGrp="1"/>
          </p:cNvSpPr>
          <p:nvPr>
            <p:ph type="subTitle" idx="1"/>
          </p:nvPr>
        </p:nvSpPr>
        <p:spPr>
          <a:xfrm>
            <a:off x="685799" y="1091822"/>
            <a:ext cx="7772399" cy="3191643"/>
          </a:xfrm>
        </p:spPr>
        <p:txBody>
          <a:bodyPr>
            <a:spAutoFit/>
          </a:bodyPr>
          <a:lstStyle/>
          <a:p>
            <a:pPr algn="l"/>
            <a:r>
              <a:rPr lang="en-US" sz="2800" dirty="0">
                <a:latin typeface="Verdana" panose="020B0604030504040204" pitchFamily="34" charset="0"/>
                <a:ea typeface="Verdana" panose="020B0604030504040204" pitchFamily="34" charset="0"/>
              </a:rPr>
              <a:t>Attributes to practice from 2 Peter 1:5-7:</a:t>
            </a:r>
          </a:p>
          <a:p>
            <a:pPr algn="l"/>
            <a:endParaRPr lang="en-US" sz="2800" dirty="0">
              <a:latin typeface="Verdana" panose="020B0604030504040204" pitchFamily="34" charset="0"/>
              <a:ea typeface="Verdana" panose="020B0604030504040204" pitchFamily="34" charset="0"/>
            </a:endParaRPr>
          </a:p>
          <a:p>
            <a:pPr algn="l"/>
            <a:r>
              <a:rPr lang="en-US" sz="2800" dirty="0">
                <a:latin typeface="Verdana" panose="020B0604030504040204" pitchFamily="34" charset="0"/>
                <a:ea typeface="Verdana" panose="020B0604030504040204" pitchFamily="34" charset="0"/>
              </a:rPr>
              <a:t>“Brotherly kindness”</a:t>
            </a:r>
          </a:p>
          <a:p>
            <a:pPr algn="l"/>
            <a:r>
              <a:rPr lang="en-US" sz="2800" dirty="0">
                <a:latin typeface="Verdana" panose="020B0604030504040204" pitchFamily="34" charset="0"/>
                <a:ea typeface="Verdana" panose="020B0604030504040204" pitchFamily="34" charset="0"/>
              </a:rPr>
              <a:t>	</a:t>
            </a:r>
            <a:r>
              <a:rPr lang="en-US" sz="2800" i="1" dirty="0">
                <a:latin typeface="Verdana" panose="020B0604030504040204" pitchFamily="34" charset="0"/>
                <a:ea typeface="Verdana" panose="020B0604030504040204" pitchFamily="34" charset="0"/>
              </a:rPr>
              <a:t>“</a:t>
            </a:r>
            <a:r>
              <a:rPr lang="en-US" sz="2800" b="1" i="1" dirty="0">
                <a:latin typeface="Verdana" panose="020B0604030504040204" pitchFamily="34" charset="0"/>
                <a:ea typeface="Verdana" panose="020B0604030504040204" pitchFamily="34" charset="0"/>
              </a:rPr>
              <a:t>Be kind </a:t>
            </a:r>
            <a:r>
              <a:rPr lang="en-US" sz="2800" i="1" dirty="0">
                <a:latin typeface="Verdana" panose="020B0604030504040204" pitchFamily="34" charset="0"/>
                <a:ea typeface="Verdana" panose="020B0604030504040204" pitchFamily="34" charset="0"/>
              </a:rPr>
              <a:t>to one another, tender-	hearted, forgiving each other, just 	as God in Christ also has forgiven 	you.” </a:t>
            </a:r>
            <a:r>
              <a:rPr lang="en-US" sz="2800" dirty="0">
                <a:latin typeface="Verdana" panose="020B0604030504040204" pitchFamily="34" charset="0"/>
                <a:ea typeface="Verdana" panose="020B0604030504040204" pitchFamily="34" charset="0"/>
              </a:rPr>
              <a:t>(Ephesians 4:32)</a:t>
            </a:r>
          </a:p>
        </p:txBody>
      </p:sp>
    </p:spTree>
    <p:extLst>
      <p:ext uri="{BB962C8B-B14F-4D97-AF65-F5344CB8AC3E}">
        <p14:creationId xmlns:p14="http://schemas.microsoft.com/office/powerpoint/2010/main" val="12752455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1000"/>
                                        <p:tgtEl>
                                          <p:spTgt spid="3">
                                            <p:txEl>
                                              <p:pRg st="3" end="3"/>
                                            </p:txEl>
                                          </p:spTgt>
                                        </p:tgtEl>
                                      </p:cBhvr>
                                    </p:animEffect>
                                    <p:anim calcmode="lin" valueType="num">
                                      <p:cBhvr>
                                        <p:cTn id="1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6B7D1D-FDC2-2E4D-FCBA-FA584390919A}"/>
              </a:ext>
            </a:extLst>
          </p:cNvPr>
          <p:cNvSpPr>
            <a:spLocks noGrp="1"/>
          </p:cNvSpPr>
          <p:nvPr>
            <p:ph type="ctrTitle"/>
          </p:nvPr>
        </p:nvSpPr>
        <p:spPr>
          <a:xfrm>
            <a:off x="685800" y="171726"/>
            <a:ext cx="7772400" cy="701731"/>
          </a:xfrm>
        </p:spPr>
        <p:txBody>
          <a:bodyPr>
            <a:spAutoFit/>
          </a:bodyPr>
          <a:lstStyle/>
          <a:p>
            <a:r>
              <a:rPr lang="en-US" sz="4400" b="1" dirty="0">
                <a:latin typeface="Verdana" panose="020B0604030504040204" pitchFamily="34" charset="0"/>
                <a:ea typeface="Verdana" panose="020B0604030504040204" pitchFamily="34" charset="0"/>
              </a:rPr>
              <a:t>LIVING FOR JESUS</a:t>
            </a:r>
          </a:p>
        </p:txBody>
      </p:sp>
      <p:sp>
        <p:nvSpPr>
          <p:cNvPr id="3" name="Subtitle 2">
            <a:extLst>
              <a:ext uri="{FF2B5EF4-FFF2-40B4-BE49-F238E27FC236}">
                <a16:creationId xmlns:a16="http://schemas.microsoft.com/office/drawing/2014/main" id="{E3CCCE48-0064-B0E1-0659-980E13D86387}"/>
              </a:ext>
            </a:extLst>
          </p:cNvPr>
          <p:cNvSpPr>
            <a:spLocks noGrp="1"/>
          </p:cNvSpPr>
          <p:nvPr>
            <p:ph type="subTitle" idx="1"/>
          </p:nvPr>
        </p:nvSpPr>
        <p:spPr>
          <a:xfrm>
            <a:off x="685799" y="1091822"/>
            <a:ext cx="7772399" cy="5656996"/>
          </a:xfrm>
        </p:spPr>
        <p:txBody>
          <a:bodyPr>
            <a:spAutoFit/>
          </a:bodyPr>
          <a:lstStyle/>
          <a:p>
            <a:pPr algn="l"/>
            <a:r>
              <a:rPr lang="en-US" sz="2800" dirty="0">
                <a:latin typeface="Verdana" panose="020B0604030504040204" pitchFamily="34" charset="0"/>
                <a:ea typeface="Verdana" panose="020B0604030504040204" pitchFamily="34" charset="0"/>
              </a:rPr>
              <a:t>Attributes to practice from 2 Peter 1:5-7:</a:t>
            </a:r>
          </a:p>
          <a:p>
            <a:pPr algn="l"/>
            <a:r>
              <a:rPr lang="en-US" sz="2800" dirty="0">
                <a:latin typeface="Verdana" panose="020B0604030504040204" pitchFamily="34" charset="0"/>
                <a:ea typeface="Verdana" panose="020B0604030504040204" pitchFamily="34" charset="0"/>
              </a:rPr>
              <a:t>“</a:t>
            </a:r>
            <a:r>
              <a:rPr lang="en-US" sz="2800" b="1" dirty="0">
                <a:latin typeface="Verdana" panose="020B0604030504040204" pitchFamily="34" charset="0"/>
                <a:ea typeface="Verdana" panose="020B0604030504040204" pitchFamily="34" charset="0"/>
              </a:rPr>
              <a:t>Love</a:t>
            </a:r>
            <a:r>
              <a:rPr lang="en-US" sz="2800" dirty="0">
                <a:latin typeface="Verdana" panose="020B0604030504040204" pitchFamily="34" charset="0"/>
                <a:ea typeface="Verdana" panose="020B0604030504040204" pitchFamily="34" charset="0"/>
              </a:rPr>
              <a:t>” – Active good will by deliberate choice.</a:t>
            </a:r>
          </a:p>
          <a:p>
            <a:pPr algn="l"/>
            <a:endParaRPr lang="en-US" sz="2800" dirty="0">
              <a:latin typeface="Verdana" panose="020B0604030504040204" pitchFamily="34" charset="0"/>
              <a:ea typeface="Verdana" panose="020B0604030504040204" pitchFamily="34" charset="0"/>
            </a:endParaRPr>
          </a:p>
          <a:p>
            <a:r>
              <a:rPr lang="en-US" sz="2800" i="1" dirty="0">
                <a:latin typeface="Verdana" panose="020B0604030504040204" pitchFamily="34" charset="0"/>
                <a:ea typeface="Verdana" panose="020B0604030504040204" pitchFamily="34" charset="0"/>
              </a:rPr>
              <a:t>“You have heard that it was said, ‘You shall </a:t>
            </a:r>
            <a:r>
              <a:rPr lang="en-US" sz="2800" b="1" i="1" dirty="0">
                <a:latin typeface="Verdana" panose="020B0604030504040204" pitchFamily="34" charset="0"/>
                <a:ea typeface="Verdana" panose="020B0604030504040204" pitchFamily="34" charset="0"/>
              </a:rPr>
              <a:t>love</a:t>
            </a:r>
            <a:r>
              <a:rPr lang="en-US" sz="2800" i="1" dirty="0">
                <a:latin typeface="Verdana" panose="020B0604030504040204" pitchFamily="34" charset="0"/>
                <a:ea typeface="Verdana" panose="020B0604030504040204" pitchFamily="34" charset="0"/>
              </a:rPr>
              <a:t> your neighbor and hate your enemy.’ But I say to you, </a:t>
            </a:r>
            <a:r>
              <a:rPr lang="en-US" sz="2800" b="1" i="1" dirty="0">
                <a:latin typeface="Verdana" panose="020B0604030504040204" pitchFamily="34" charset="0"/>
                <a:ea typeface="Verdana" panose="020B0604030504040204" pitchFamily="34" charset="0"/>
              </a:rPr>
              <a:t>love</a:t>
            </a:r>
            <a:r>
              <a:rPr lang="en-US" sz="2800" i="1" dirty="0">
                <a:latin typeface="Verdana" panose="020B0604030504040204" pitchFamily="34" charset="0"/>
                <a:ea typeface="Verdana" panose="020B0604030504040204" pitchFamily="34" charset="0"/>
              </a:rPr>
              <a:t> your enemies and pray for those who persecute you, so that you may be sons of your Father who is in heaven; for He causes His sun to rise on the evil and the good, and sends rain on the righteous and the unrighteous.” </a:t>
            </a:r>
            <a:r>
              <a:rPr lang="en-US" sz="2800" dirty="0">
                <a:latin typeface="Verdana" panose="020B0604030504040204" pitchFamily="34" charset="0"/>
                <a:ea typeface="Verdana" panose="020B0604030504040204" pitchFamily="34" charset="0"/>
              </a:rPr>
              <a:t>(Matthew 5:43-45)</a:t>
            </a:r>
          </a:p>
        </p:txBody>
      </p:sp>
    </p:spTree>
    <p:extLst>
      <p:ext uri="{BB962C8B-B14F-4D97-AF65-F5344CB8AC3E}">
        <p14:creationId xmlns:p14="http://schemas.microsoft.com/office/powerpoint/2010/main" val="36438644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1000"/>
                                        <p:tgtEl>
                                          <p:spTgt spid="3">
                                            <p:txEl>
                                              <p:pRg st="3" end="3"/>
                                            </p:txEl>
                                          </p:spTgt>
                                        </p:tgtEl>
                                      </p:cBhvr>
                                    </p:animEffect>
                                    <p:anim calcmode="lin" valueType="num">
                                      <p:cBhvr>
                                        <p:cTn id="1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6B7D1D-FDC2-2E4D-FCBA-FA584390919A}"/>
              </a:ext>
            </a:extLst>
          </p:cNvPr>
          <p:cNvSpPr>
            <a:spLocks noGrp="1"/>
          </p:cNvSpPr>
          <p:nvPr>
            <p:ph type="ctrTitle"/>
          </p:nvPr>
        </p:nvSpPr>
        <p:spPr>
          <a:xfrm>
            <a:off x="685800" y="171726"/>
            <a:ext cx="7772400" cy="701731"/>
          </a:xfrm>
        </p:spPr>
        <p:txBody>
          <a:bodyPr>
            <a:spAutoFit/>
          </a:bodyPr>
          <a:lstStyle/>
          <a:p>
            <a:r>
              <a:rPr lang="en-US" sz="4400" b="1" dirty="0">
                <a:latin typeface="Verdana" panose="020B0604030504040204" pitchFamily="34" charset="0"/>
                <a:ea typeface="Verdana" panose="020B0604030504040204" pitchFamily="34" charset="0"/>
              </a:rPr>
              <a:t>LIVING FOR JESUS</a:t>
            </a:r>
          </a:p>
        </p:txBody>
      </p:sp>
      <p:sp>
        <p:nvSpPr>
          <p:cNvPr id="3" name="Subtitle 2">
            <a:extLst>
              <a:ext uri="{FF2B5EF4-FFF2-40B4-BE49-F238E27FC236}">
                <a16:creationId xmlns:a16="http://schemas.microsoft.com/office/drawing/2014/main" id="{E3CCCE48-0064-B0E1-0659-980E13D86387}"/>
              </a:ext>
            </a:extLst>
          </p:cNvPr>
          <p:cNvSpPr>
            <a:spLocks noGrp="1"/>
          </p:cNvSpPr>
          <p:nvPr>
            <p:ph type="subTitle" idx="1"/>
          </p:nvPr>
        </p:nvSpPr>
        <p:spPr>
          <a:xfrm>
            <a:off x="685799" y="1091822"/>
            <a:ext cx="7772399" cy="4226798"/>
          </a:xfrm>
        </p:spPr>
        <p:txBody>
          <a:bodyPr>
            <a:spAutoFit/>
          </a:bodyPr>
          <a:lstStyle/>
          <a:p>
            <a:pPr algn="l"/>
            <a:r>
              <a:rPr lang="en-US" sz="2800" dirty="0">
                <a:latin typeface="Verdana" panose="020B0604030504040204" pitchFamily="34" charset="0"/>
                <a:ea typeface="Verdana" panose="020B0604030504040204" pitchFamily="34" charset="0"/>
              </a:rPr>
              <a:t>To grow in the Lord, we must </a:t>
            </a:r>
            <a:r>
              <a:rPr lang="en-US" sz="2800" b="1" dirty="0">
                <a:latin typeface="Verdana" panose="020B0604030504040204" pitchFamily="34" charset="0"/>
                <a:ea typeface="Verdana" panose="020B0604030504040204" pitchFamily="34" charset="0"/>
              </a:rPr>
              <a:t>bear the fruit of the Spirit</a:t>
            </a:r>
            <a:r>
              <a:rPr lang="en-US" sz="2800" dirty="0">
                <a:latin typeface="Verdana" panose="020B0604030504040204" pitchFamily="34" charset="0"/>
                <a:ea typeface="Verdana" panose="020B0604030504040204" pitchFamily="34" charset="0"/>
              </a:rPr>
              <a:t>, which means cultivating what the Spirit plants in our hearts.</a:t>
            </a:r>
          </a:p>
          <a:p>
            <a:pPr algn="l"/>
            <a:endParaRPr lang="en-US" sz="2800" dirty="0">
              <a:latin typeface="Verdana" panose="020B0604030504040204" pitchFamily="34" charset="0"/>
              <a:ea typeface="Verdana" panose="020B0604030504040204" pitchFamily="34" charset="0"/>
            </a:endParaRPr>
          </a:p>
          <a:p>
            <a:r>
              <a:rPr lang="en-US" sz="2800" i="1" dirty="0">
                <a:latin typeface="Verdana" panose="020B0604030504040204" pitchFamily="34" charset="0"/>
                <a:ea typeface="Verdana" panose="020B0604030504040204" pitchFamily="34" charset="0"/>
              </a:rPr>
              <a:t>“But the fruit of the Spirit is </a:t>
            </a:r>
            <a:r>
              <a:rPr lang="en-US" sz="2800" i="1" u="sng" dirty="0">
                <a:latin typeface="Verdana" panose="020B0604030504040204" pitchFamily="34" charset="0"/>
                <a:ea typeface="Verdana" panose="020B0604030504040204" pitchFamily="34" charset="0"/>
              </a:rPr>
              <a:t>love</a:t>
            </a:r>
            <a:r>
              <a:rPr lang="en-US" sz="2800" i="1" dirty="0">
                <a:latin typeface="Verdana" panose="020B0604030504040204" pitchFamily="34" charset="0"/>
                <a:ea typeface="Verdana" panose="020B0604030504040204" pitchFamily="34" charset="0"/>
              </a:rPr>
              <a:t>, </a:t>
            </a:r>
            <a:r>
              <a:rPr lang="en-US" sz="2800" i="1" u="sng" dirty="0">
                <a:latin typeface="Verdana" panose="020B0604030504040204" pitchFamily="34" charset="0"/>
                <a:ea typeface="Verdana" panose="020B0604030504040204" pitchFamily="34" charset="0"/>
              </a:rPr>
              <a:t>joy</a:t>
            </a:r>
            <a:r>
              <a:rPr lang="en-US" sz="2800" i="1" dirty="0">
                <a:latin typeface="Verdana" panose="020B0604030504040204" pitchFamily="34" charset="0"/>
                <a:ea typeface="Verdana" panose="020B0604030504040204" pitchFamily="34" charset="0"/>
              </a:rPr>
              <a:t>, </a:t>
            </a:r>
            <a:r>
              <a:rPr lang="en-US" sz="2800" i="1" u="sng" dirty="0">
                <a:latin typeface="Verdana" panose="020B0604030504040204" pitchFamily="34" charset="0"/>
                <a:ea typeface="Verdana" panose="020B0604030504040204" pitchFamily="34" charset="0"/>
              </a:rPr>
              <a:t>peace</a:t>
            </a:r>
            <a:r>
              <a:rPr lang="en-US" sz="2800" i="1" dirty="0">
                <a:latin typeface="Verdana" panose="020B0604030504040204" pitchFamily="34" charset="0"/>
                <a:ea typeface="Verdana" panose="020B0604030504040204" pitchFamily="34" charset="0"/>
              </a:rPr>
              <a:t>, </a:t>
            </a:r>
            <a:r>
              <a:rPr lang="en-US" sz="2800" i="1" u="sng" dirty="0">
                <a:latin typeface="Verdana" panose="020B0604030504040204" pitchFamily="34" charset="0"/>
                <a:ea typeface="Verdana" panose="020B0604030504040204" pitchFamily="34" charset="0"/>
              </a:rPr>
              <a:t>patience</a:t>
            </a:r>
            <a:r>
              <a:rPr lang="en-US" sz="2800" i="1" dirty="0">
                <a:latin typeface="Verdana" panose="020B0604030504040204" pitchFamily="34" charset="0"/>
                <a:ea typeface="Verdana" panose="020B0604030504040204" pitchFamily="34" charset="0"/>
              </a:rPr>
              <a:t>, </a:t>
            </a:r>
            <a:r>
              <a:rPr lang="en-US" sz="2800" i="1" u="sng" dirty="0">
                <a:latin typeface="Verdana" panose="020B0604030504040204" pitchFamily="34" charset="0"/>
                <a:ea typeface="Verdana" panose="020B0604030504040204" pitchFamily="34" charset="0"/>
              </a:rPr>
              <a:t>kindness</a:t>
            </a:r>
            <a:r>
              <a:rPr lang="en-US" sz="2800" i="1" dirty="0">
                <a:latin typeface="Verdana" panose="020B0604030504040204" pitchFamily="34" charset="0"/>
                <a:ea typeface="Verdana" panose="020B0604030504040204" pitchFamily="34" charset="0"/>
              </a:rPr>
              <a:t>, </a:t>
            </a:r>
            <a:r>
              <a:rPr lang="en-US" sz="2800" i="1" u="sng" dirty="0">
                <a:latin typeface="Verdana" panose="020B0604030504040204" pitchFamily="34" charset="0"/>
                <a:ea typeface="Verdana" panose="020B0604030504040204" pitchFamily="34" charset="0"/>
              </a:rPr>
              <a:t>goodness</a:t>
            </a:r>
            <a:r>
              <a:rPr lang="en-US" sz="2800" i="1" dirty="0">
                <a:latin typeface="Verdana" panose="020B0604030504040204" pitchFamily="34" charset="0"/>
                <a:ea typeface="Verdana" panose="020B0604030504040204" pitchFamily="34" charset="0"/>
              </a:rPr>
              <a:t>, </a:t>
            </a:r>
            <a:r>
              <a:rPr lang="en-US" sz="2800" i="1" u="sng" dirty="0">
                <a:latin typeface="Verdana" panose="020B0604030504040204" pitchFamily="34" charset="0"/>
                <a:ea typeface="Verdana" panose="020B0604030504040204" pitchFamily="34" charset="0"/>
              </a:rPr>
              <a:t>faithfulness</a:t>
            </a:r>
            <a:r>
              <a:rPr lang="en-US" sz="2800" i="1" dirty="0">
                <a:latin typeface="Verdana" panose="020B0604030504040204" pitchFamily="34" charset="0"/>
                <a:ea typeface="Verdana" panose="020B0604030504040204" pitchFamily="34" charset="0"/>
              </a:rPr>
              <a:t>, </a:t>
            </a:r>
            <a:r>
              <a:rPr lang="en-US" sz="2800" i="1" u="sng" dirty="0">
                <a:latin typeface="Verdana" panose="020B0604030504040204" pitchFamily="34" charset="0"/>
                <a:ea typeface="Verdana" panose="020B0604030504040204" pitchFamily="34" charset="0"/>
              </a:rPr>
              <a:t>gentleness</a:t>
            </a:r>
            <a:r>
              <a:rPr lang="en-US" sz="2800" i="1" dirty="0">
                <a:latin typeface="Verdana" panose="020B0604030504040204" pitchFamily="34" charset="0"/>
                <a:ea typeface="Verdana" panose="020B0604030504040204" pitchFamily="34" charset="0"/>
              </a:rPr>
              <a:t>, </a:t>
            </a:r>
            <a:r>
              <a:rPr lang="en-US" sz="2800" i="1" u="sng" dirty="0">
                <a:latin typeface="Verdana" panose="020B0604030504040204" pitchFamily="34" charset="0"/>
                <a:ea typeface="Verdana" panose="020B0604030504040204" pitchFamily="34" charset="0"/>
              </a:rPr>
              <a:t>self-control</a:t>
            </a:r>
            <a:r>
              <a:rPr lang="en-US" sz="2800" i="1" dirty="0">
                <a:latin typeface="Verdana" panose="020B0604030504040204" pitchFamily="34" charset="0"/>
                <a:ea typeface="Verdana" panose="020B0604030504040204" pitchFamily="34" charset="0"/>
              </a:rPr>
              <a:t>; against such things there is no law.”</a:t>
            </a:r>
            <a:br>
              <a:rPr lang="en-US" sz="2800" dirty="0">
                <a:latin typeface="Verdana" panose="020B0604030504040204" pitchFamily="34" charset="0"/>
                <a:ea typeface="Verdana" panose="020B0604030504040204" pitchFamily="34" charset="0"/>
              </a:rPr>
            </a:br>
            <a:r>
              <a:rPr lang="en-US" sz="2800" dirty="0">
                <a:latin typeface="Verdana" panose="020B0604030504040204" pitchFamily="34" charset="0"/>
                <a:ea typeface="Verdana" panose="020B0604030504040204" pitchFamily="34" charset="0"/>
              </a:rPr>
              <a:t>(Galatians 5:22-23) </a:t>
            </a:r>
          </a:p>
        </p:txBody>
      </p:sp>
    </p:spTree>
    <p:extLst>
      <p:ext uri="{BB962C8B-B14F-4D97-AF65-F5344CB8AC3E}">
        <p14:creationId xmlns:p14="http://schemas.microsoft.com/office/powerpoint/2010/main" val="2326109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6B7D1D-FDC2-2E4D-FCBA-FA584390919A}"/>
              </a:ext>
            </a:extLst>
          </p:cNvPr>
          <p:cNvSpPr>
            <a:spLocks noGrp="1"/>
          </p:cNvSpPr>
          <p:nvPr>
            <p:ph type="ctrTitle"/>
          </p:nvPr>
        </p:nvSpPr>
        <p:spPr>
          <a:xfrm>
            <a:off x="685800" y="171726"/>
            <a:ext cx="7772400" cy="701731"/>
          </a:xfrm>
        </p:spPr>
        <p:txBody>
          <a:bodyPr>
            <a:spAutoFit/>
          </a:bodyPr>
          <a:lstStyle/>
          <a:p>
            <a:r>
              <a:rPr lang="en-US" sz="4400" b="1" dirty="0">
                <a:latin typeface="Verdana" panose="020B0604030504040204" pitchFamily="34" charset="0"/>
                <a:ea typeface="Verdana" panose="020B0604030504040204" pitchFamily="34" charset="0"/>
              </a:rPr>
              <a:t>LIVING FOR JESUS</a:t>
            </a:r>
          </a:p>
        </p:txBody>
      </p:sp>
      <p:sp>
        <p:nvSpPr>
          <p:cNvPr id="3" name="Subtitle 2">
            <a:extLst>
              <a:ext uri="{FF2B5EF4-FFF2-40B4-BE49-F238E27FC236}">
                <a16:creationId xmlns:a16="http://schemas.microsoft.com/office/drawing/2014/main" id="{E3CCCE48-0064-B0E1-0659-980E13D86387}"/>
              </a:ext>
            </a:extLst>
          </p:cNvPr>
          <p:cNvSpPr>
            <a:spLocks noGrp="1"/>
          </p:cNvSpPr>
          <p:nvPr>
            <p:ph type="subTitle" idx="1"/>
          </p:nvPr>
        </p:nvSpPr>
        <p:spPr>
          <a:xfrm>
            <a:off x="685799" y="1091822"/>
            <a:ext cx="7772399" cy="5258876"/>
          </a:xfrm>
        </p:spPr>
        <p:txBody>
          <a:bodyPr>
            <a:spAutoFit/>
          </a:bodyPr>
          <a:lstStyle/>
          <a:p>
            <a:pPr algn="l"/>
            <a:r>
              <a:rPr lang="en-US" sz="2800" dirty="0">
                <a:latin typeface="Verdana" panose="020B0604030504040204" pitchFamily="34" charset="0"/>
                <a:ea typeface="Verdana" panose="020B0604030504040204" pitchFamily="34" charset="0"/>
              </a:rPr>
              <a:t>“</a:t>
            </a:r>
            <a:r>
              <a:rPr lang="en-US" sz="2800" b="1" dirty="0">
                <a:latin typeface="Verdana" panose="020B0604030504040204" pitchFamily="34" charset="0"/>
                <a:ea typeface="Verdana" panose="020B0604030504040204" pitchFamily="34" charset="0"/>
              </a:rPr>
              <a:t>Love</a:t>
            </a:r>
            <a:r>
              <a:rPr lang="en-US" sz="2800" dirty="0">
                <a:latin typeface="Verdana" panose="020B0604030504040204" pitchFamily="34" charset="0"/>
                <a:ea typeface="Verdana" panose="020B0604030504040204" pitchFamily="34" charset="0"/>
              </a:rPr>
              <a:t>” (agape): active good will. It is the word used to describe God’s love for us.</a:t>
            </a:r>
          </a:p>
          <a:p>
            <a:pPr algn="l"/>
            <a:endParaRPr lang="en-US" sz="2800" dirty="0">
              <a:latin typeface="Verdana" panose="020B0604030504040204" pitchFamily="34" charset="0"/>
              <a:ea typeface="Verdana" panose="020B0604030504040204" pitchFamily="34" charset="0"/>
            </a:endParaRPr>
          </a:p>
          <a:p>
            <a:r>
              <a:rPr lang="en-US" sz="2800" i="1" dirty="0">
                <a:latin typeface="Verdana" panose="020B0604030504040204" pitchFamily="34" charset="0"/>
                <a:ea typeface="Verdana" panose="020B0604030504040204" pitchFamily="34" charset="0"/>
              </a:rPr>
              <a:t>“For God so </a:t>
            </a:r>
            <a:r>
              <a:rPr lang="en-US" sz="2800" b="1" i="1" dirty="0">
                <a:latin typeface="Verdana" panose="020B0604030504040204" pitchFamily="34" charset="0"/>
                <a:ea typeface="Verdana" panose="020B0604030504040204" pitchFamily="34" charset="0"/>
              </a:rPr>
              <a:t>loved</a:t>
            </a:r>
            <a:r>
              <a:rPr lang="en-US" sz="2800" i="1" dirty="0">
                <a:latin typeface="Verdana" panose="020B0604030504040204" pitchFamily="34" charset="0"/>
                <a:ea typeface="Verdana" panose="020B0604030504040204" pitchFamily="34" charset="0"/>
              </a:rPr>
              <a:t> the world that He gave His only begotten Son, that whoever believes in Him should not perish but have everlasting life.” </a:t>
            </a:r>
            <a:r>
              <a:rPr lang="en-US" sz="2800" dirty="0">
                <a:latin typeface="Verdana" panose="020B0604030504040204" pitchFamily="34" charset="0"/>
                <a:ea typeface="Verdana" panose="020B0604030504040204" pitchFamily="34" charset="0"/>
              </a:rPr>
              <a:t>(John 3:16 NKJV)</a:t>
            </a:r>
          </a:p>
          <a:p>
            <a:pPr algn="l"/>
            <a:endParaRPr lang="en-US" sz="2800" dirty="0">
              <a:latin typeface="Verdana" panose="020B0604030504040204" pitchFamily="34" charset="0"/>
              <a:ea typeface="Verdana" panose="020B0604030504040204" pitchFamily="34" charset="0"/>
            </a:endParaRPr>
          </a:p>
          <a:p>
            <a:r>
              <a:rPr lang="en-US" sz="2800" i="1" dirty="0">
                <a:latin typeface="Verdana" panose="020B0604030504040204" pitchFamily="34" charset="0"/>
                <a:ea typeface="Verdana" panose="020B0604030504040204" pitchFamily="34" charset="0"/>
              </a:rPr>
              <a:t>“Do nothing from selfishness or empty conceit, but with humility of mind regard one another as more important than yourselves …” </a:t>
            </a:r>
            <a:r>
              <a:rPr lang="en-US" sz="2800" dirty="0">
                <a:latin typeface="Verdana" panose="020B0604030504040204" pitchFamily="34" charset="0"/>
                <a:ea typeface="Verdana" panose="020B0604030504040204" pitchFamily="34" charset="0"/>
              </a:rPr>
              <a:t>(Philippians 2:3)</a:t>
            </a:r>
            <a:endParaRPr lang="en-US" sz="2800" i="1" dirty="0">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6779275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4" end="4"/>
                                            </p:txEl>
                                          </p:spTgt>
                                        </p:tgtEl>
                                        <p:attrNameLst>
                                          <p:attrName>style.visibility</p:attrName>
                                        </p:attrNameLst>
                                      </p:cBhvr>
                                      <p:to>
                                        <p:strVal val="visible"/>
                                      </p:to>
                                    </p:set>
                                    <p:animEffect transition="in" filter="fade">
                                      <p:cBhvr>
                                        <p:cTn id="14" dur="1000"/>
                                        <p:tgtEl>
                                          <p:spTgt spid="3">
                                            <p:txEl>
                                              <p:pRg st="4" end="4"/>
                                            </p:txEl>
                                          </p:spTgt>
                                        </p:tgtEl>
                                      </p:cBhvr>
                                    </p:animEffect>
                                    <p:anim calcmode="lin" valueType="num">
                                      <p:cBhvr>
                                        <p:cTn id="1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6B7D1D-FDC2-2E4D-FCBA-FA584390919A}"/>
              </a:ext>
            </a:extLst>
          </p:cNvPr>
          <p:cNvSpPr>
            <a:spLocks noGrp="1"/>
          </p:cNvSpPr>
          <p:nvPr>
            <p:ph type="ctrTitle"/>
          </p:nvPr>
        </p:nvSpPr>
        <p:spPr>
          <a:xfrm>
            <a:off x="685800" y="171726"/>
            <a:ext cx="7772400" cy="701731"/>
          </a:xfrm>
        </p:spPr>
        <p:txBody>
          <a:bodyPr>
            <a:spAutoFit/>
          </a:bodyPr>
          <a:lstStyle/>
          <a:p>
            <a:r>
              <a:rPr lang="en-US" sz="4400" b="1" dirty="0">
                <a:latin typeface="Verdana" panose="020B0604030504040204" pitchFamily="34" charset="0"/>
                <a:ea typeface="Verdana" panose="020B0604030504040204" pitchFamily="34" charset="0"/>
              </a:rPr>
              <a:t>LIVING FOR JESUS</a:t>
            </a:r>
          </a:p>
        </p:txBody>
      </p:sp>
      <p:sp>
        <p:nvSpPr>
          <p:cNvPr id="3" name="Subtitle 2">
            <a:extLst>
              <a:ext uri="{FF2B5EF4-FFF2-40B4-BE49-F238E27FC236}">
                <a16:creationId xmlns:a16="http://schemas.microsoft.com/office/drawing/2014/main" id="{E3CCCE48-0064-B0E1-0659-980E13D86387}"/>
              </a:ext>
            </a:extLst>
          </p:cNvPr>
          <p:cNvSpPr>
            <a:spLocks noGrp="1"/>
          </p:cNvSpPr>
          <p:nvPr>
            <p:ph type="subTitle" idx="1"/>
          </p:nvPr>
        </p:nvSpPr>
        <p:spPr>
          <a:xfrm>
            <a:off x="593679" y="1091822"/>
            <a:ext cx="7864520" cy="5656996"/>
          </a:xfrm>
        </p:spPr>
        <p:txBody>
          <a:bodyPr>
            <a:spAutoFit/>
          </a:bodyPr>
          <a:lstStyle/>
          <a:p>
            <a:pPr algn="l"/>
            <a:r>
              <a:rPr lang="en-US" sz="2800" dirty="0">
                <a:latin typeface="Verdana" panose="020B0604030504040204" pitchFamily="34" charset="0"/>
                <a:ea typeface="Verdana" panose="020B0604030504040204" pitchFamily="34" charset="0"/>
              </a:rPr>
              <a:t>We must </a:t>
            </a:r>
            <a:r>
              <a:rPr lang="en-US" sz="2800" b="1" dirty="0">
                <a:latin typeface="Verdana" panose="020B0604030504040204" pitchFamily="34" charset="0"/>
                <a:ea typeface="Verdana" panose="020B0604030504040204" pitchFamily="34" charset="0"/>
              </a:rPr>
              <a:t>love</a:t>
            </a:r>
            <a:r>
              <a:rPr lang="en-US" sz="2800" dirty="0">
                <a:latin typeface="Verdana" panose="020B0604030504040204" pitchFamily="34" charset="0"/>
                <a:ea typeface="Verdana" panose="020B0604030504040204" pitchFamily="34" charset="0"/>
              </a:rPr>
              <a:t> God AND one another.</a:t>
            </a:r>
          </a:p>
          <a:p>
            <a:endParaRPr lang="en-US" sz="2800" dirty="0">
              <a:latin typeface="Verdana" panose="020B0604030504040204" pitchFamily="34" charset="0"/>
              <a:ea typeface="Verdana" panose="020B0604030504040204" pitchFamily="34" charset="0"/>
            </a:endParaRPr>
          </a:p>
          <a:p>
            <a:r>
              <a:rPr lang="en-US" sz="2800" i="1" dirty="0">
                <a:latin typeface="Verdana" panose="020B0604030504040204" pitchFamily="34" charset="0"/>
                <a:ea typeface="Verdana" panose="020B0604030504040204" pitchFamily="34" charset="0"/>
              </a:rPr>
              <a:t>“And He said to him, ‘You shall </a:t>
            </a:r>
            <a:r>
              <a:rPr lang="en-US" sz="2800" b="1" i="1" dirty="0">
                <a:latin typeface="Verdana" panose="020B0604030504040204" pitchFamily="34" charset="0"/>
                <a:ea typeface="Verdana" panose="020B0604030504040204" pitchFamily="34" charset="0"/>
              </a:rPr>
              <a:t>love</a:t>
            </a:r>
            <a:r>
              <a:rPr lang="en-US" sz="2800" i="1" dirty="0">
                <a:latin typeface="Verdana" panose="020B0604030504040204" pitchFamily="34" charset="0"/>
                <a:ea typeface="Verdana" panose="020B0604030504040204" pitchFamily="34" charset="0"/>
              </a:rPr>
              <a:t> the Lord your God with all your heart, and with all your soul, and with all your mind.’ This is the great and foremost commandment. The second is like it, ‘You shall </a:t>
            </a:r>
            <a:r>
              <a:rPr lang="en-US" sz="2800" b="1" i="1" dirty="0">
                <a:latin typeface="Verdana" panose="020B0604030504040204" pitchFamily="34" charset="0"/>
                <a:ea typeface="Verdana" panose="020B0604030504040204" pitchFamily="34" charset="0"/>
              </a:rPr>
              <a:t>love</a:t>
            </a:r>
            <a:r>
              <a:rPr lang="en-US" sz="2800" i="1" dirty="0">
                <a:latin typeface="Verdana" panose="020B0604030504040204" pitchFamily="34" charset="0"/>
                <a:ea typeface="Verdana" panose="020B0604030504040204" pitchFamily="34" charset="0"/>
              </a:rPr>
              <a:t> your neighbor as yourself.’”</a:t>
            </a:r>
            <a:br>
              <a:rPr lang="en-US" sz="2800" dirty="0">
                <a:latin typeface="Verdana" panose="020B0604030504040204" pitchFamily="34" charset="0"/>
                <a:ea typeface="Verdana" panose="020B0604030504040204" pitchFamily="34" charset="0"/>
              </a:rPr>
            </a:br>
            <a:r>
              <a:rPr lang="en-US" sz="2800" dirty="0">
                <a:latin typeface="Verdana" panose="020B0604030504040204" pitchFamily="34" charset="0"/>
                <a:ea typeface="Verdana" panose="020B0604030504040204" pitchFamily="34" charset="0"/>
              </a:rPr>
              <a:t>(Matthew 22:37-39)</a:t>
            </a:r>
          </a:p>
          <a:p>
            <a:pPr algn="l"/>
            <a:endParaRPr lang="en-US" sz="2800" dirty="0">
              <a:latin typeface="Verdana" panose="020B0604030504040204" pitchFamily="34" charset="0"/>
              <a:ea typeface="Verdana" panose="020B0604030504040204" pitchFamily="34" charset="0"/>
            </a:endParaRPr>
          </a:p>
          <a:p>
            <a:r>
              <a:rPr lang="en-US" sz="2800" i="1" dirty="0">
                <a:latin typeface="Verdana" panose="020B0604030504040204" pitchFamily="34" charset="0"/>
                <a:ea typeface="Verdana" panose="020B0604030504040204" pitchFamily="34" charset="0"/>
              </a:rPr>
              <a:t>“</a:t>
            </a:r>
            <a:r>
              <a:rPr lang="en-US" sz="2800" b="1" i="1" dirty="0">
                <a:latin typeface="Verdana" panose="020B0604030504040204" pitchFamily="34" charset="0"/>
                <a:ea typeface="Verdana" panose="020B0604030504040204" pitchFamily="34" charset="0"/>
              </a:rPr>
              <a:t>Love</a:t>
            </a:r>
            <a:r>
              <a:rPr lang="en-US" sz="2800" i="1" dirty="0">
                <a:latin typeface="Verdana" panose="020B0604030504040204" pitchFamily="34" charset="0"/>
                <a:ea typeface="Verdana" panose="020B0604030504040204" pitchFamily="34" charset="0"/>
              </a:rPr>
              <a:t> does no wrong to a neighbor; therefore love is the fulfillment of the law.” </a:t>
            </a:r>
            <a:r>
              <a:rPr lang="en-US" sz="2800" dirty="0">
                <a:latin typeface="Verdana" panose="020B0604030504040204" pitchFamily="34" charset="0"/>
                <a:ea typeface="Verdana" panose="020B0604030504040204" pitchFamily="34" charset="0"/>
              </a:rPr>
              <a:t>(Romans 13:10)</a:t>
            </a:r>
          </a:p>
        </p:txBody>
      </p:sp>
    </p:spTree>
    <p:extLst>
      <p:ext uri="{BB962C8B-B14F-4D97-AF65-F5344CB8AC3E}">
        <p14:creationId xmlns:p14="http://schemas.microsoft.com/office/powerpoint/2010/main" val="24494323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4" end="4"/>
                                            </p:txEl>
                                          </p:spTgt>
                                        </p:tgtEl>
                                        <p:attrNameLst>
                                          <p:attrName>style.visibility</p:attrName>
                                        </p:attrNameLst>
                                      </p:cBhvr>
                                      <p:to>
                                        <p:strVal val="visible"/>
                                      </p:to>
                                    </p:set>
                                    <p:animEffect transition="in" filter="fade">
                                      <p:cBhvr>
                                        <p:cTn id="14" dur="1000"/>
                                        <p:tgtEl>
                                          <p:spTgt spid="3">
                                            <p:txEl>
                                              <p:pRg st="4" end="4"/>
                                            </p:txEl>
                                          </p:spTgt>
                                        </p:tgtEl>
                                      </p:cBhvr>
                                    </p:animEffect>
                                    <p:anim calcmode="lin" valueType="num">
                                      <p:cBhvr>
                                        <p:cTn id="1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6B7D1D-FDC2-2E4D-FCBA-FA584390919A}"/>
              </a:ext>
            </a:extLst>
          </p:cNvPr>
          <p:cNvSpPr>
            <a:spLocks noGrp="1"/>
          </p:cNvSpPr>
          <p:nvPr>
            <p:ph type="ctrTitle"/>
          </p:nvPr>
        </p:nvSpPr>
        <p:spPr>
          <a:xfrm>
            <a:off x="685800" y="171726"/>
            <a:ext cx="7772400" cy="701731"/>
          </a:xfrm>
        </p:spPr>
        <p:txBody>
          <a:bodyPr>
            <a:spAutoFit/>
          </a:bodyPr>
          <a:lstStyle/>
          <a:p>
            <a:r>
              <a:rPr lang="en-US" sz="4400" b="1" dirty="0">
                <a:latin typeface="Verdana" panose="020B0604030504040204" pitchFamily="34" charset="0"/>
                <a:ea typeface="Verdana" panose="020B0604030504040204" pitchFamily="34" charset="0"/>
              </a:rPr>
              <a:t>LIVING FOR JESUS</a:t>
            </a:r>
          </a:p>
        </p:txBody>
      </p:sp>
      <p:sp>
        <p:nvSpPr>
          <p:cNvPr id="3" name="Subtitle 2">
            <a:extLst>
              <a:ext uri="{FF2B5EF4-FFF2-40B4-BE49-F238E27FC236}">
                <a16:creationId xmlns:a16="http://schemas.microsoft.com/office/drawing/2014/main" id="{E3CCCE48-0064-B0E1-0659-980E13D86387}"/>
              </a:ext>
            </a:extLst>
          </p:cNvPr>
          <p:cNvSpPr>
            <a:spLocks noGrp="1"/>
          </p:cNvSpPr>
          <p:nvPr>
            <p:ph type="subTitle" idx="1"/>
          </p:nvPr>
        </p:nvSpPr>
        <p:spPr>
          <a:xfrm>
            <a:off x="593679" y="1091822"/>
            <a:ext cx="7864520" cy="3451201"/>
          </a:xfrm>
        </p:spPr>
        <p:txBody>
          <a:bodyPr>
            <a:spAutoFit/>
          </a:bodyPr>
          <a:lstStyle/>
          <a:p>
            <a:pPr algn="l"/>
            <a:r>
              <a:rPr lang="en-US" sz="2800" dirty="0">
                <a:latin typeface="Verdana" panose="020B0604030504040204" pitchFamily="34" charset="0"/>
                <a:ea typeface="Verdana" panose="020B0604030504040204" pitchFamily="34" charset="0"/>
              </a:rPr>
              <a:t>We must love without partiality.</a:t>
            </a:r>
          </a:p>
          <a:p>
            <a:endParaRPr lang="en-US" sz="2800" dirty="0">
              <a:latin typeface="Verdana" panose="020B0604030504040204" pitchFamily="34" charset="0"/>
              <a:ea typeface="Verdana" panose="020B0604030504040204" pitchFamily="34" charset="0"/>
            </a:endParaRPr>
          </a:p>
          <a:p>
            <a:r>
              <a:rPr lang="en-US" sz="2800" i="1" dirty="0">
                <a:latin typeface="Verdana" panose="020B0604030504040204" pitchFamily="34" charset="0"/>
                <a:ea typeface="Verdana" panose="020B0604030504040204" pitchFamily="34" charset="0"/>
              </a:rPr>
              <a:t>“If, however, you are fulfilling the royal law according to the Scripture, ‘You shall </a:t>
            </a:r>
            <a:r>
              <a:rPr lang="en-US" sz="2800" b="1" i="1" dirty="0">
                <a:latin typeface="Verdana" panose="020B0604030504040204" pitchFamily="34" charset="0"/>
                <a:ea typeface="Verdana" panose="020B0604030504040204" pitchFamily="34" charset="0"/>
              </a:rPr>
              <a:t>love</a:t>
            </a:r>
            <a:r>
              <a:rPr lang="en-US" sz="2800" i="1" dirty="0">
                <a:latin typeface="Verdana" panose="020B0604030504040204" pitchFamily="34" charset="0"/>
                <a:ea typeface="Verdana" panose="020B0604030504040204" pitchFamily="34" charset="0"/>
              </a:rPr>
              <a:t> your neighbor as yourself,’ you are doing well. But if you show partiality, you are committing sin and are convicted by the law as transgressors.” </a:t>
            </a:r>
            <a:r>
              <a:rPr lang="en-US" sz="2800" dirty="0">
                <a:latin typeface="Verdana" panose="020B0604030504040204" pitchFamily="34" charset="0"/>
                <a:ea typeface="Verdana" panose="020B0604030504040204" pitchFamily="34" charset="0"/>
              </a:rPr>
              <a:t>(James 2:8-9)</a:t>
            </a:r>
          </a:p>
        </p:txBody>
      </p:sp>
    </p:spTree>
    <p:extLst>
      <p:ext uri="{BB962C8B-B14F-4D97-AF65-F5344CB8AC3E}">
        <p14:creationId xmlns:p14="http://schemas.microsoft.com/office/powerpoint/2010/main" val="26224220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6B7D1D-FDC2-2E4D-FCBA-FA584390919A}"/>
              </a:ext>
            </a:extLst>
          </p:cNvPr>
          <p:cNvSpPr>
            <a:spLocks noGrp="1"/>
          </p:cNvSpPr>
          <p:nvPr>
            <p:ph type="ctrTitle"/>
          </p:nvPr>
        </p:nvSpPr>
        <p:spPr>
          <a:xfrm>
            <a:off x="685800" y="171726"/>
            <a:ext cx="7772400" cy="701731"/>
          </a:xfrm>
        </p:spPr>
        <p:txBody>
          <a:bodyPr>
            <a:spAutoFit/>
          </a:bodyPr>
          <a:lstStyle/>
          <a:p>
            <a:r>
              <a:rPr lang="en-US" sz="4400" b="1" dirty="0">
                <a:latin typeface="Verdana" panose="020B0604030504040204" pitchFamily="34" charset="0"/>
                <a:ea typeface="Verdana" panose="020B0604030504040204" pitchFamily="34" charset="0"/>
              </a:rPr>
              <a:t>LIVING FOR JESUS</a:t>
            </a:r>
          </a:p>
        </p:txBody>
      </p:sp>
      <p:sp>
        <p:nvSpPr>
          <p:cNvPr id="3" name="Subtitle 2">
            <a:extLst>
              <a:ext uri="{FF2B5EF4-FFF2-40B4-BE49-F238E27FC236}">
                <a16:creationId xmlns:a16="http://schemas.microsoft.com/office/drawing/2014/main" id="{E3CCCE48-0064-B0E1-0659-980E13D86387}"/>
              </a:ext>
            </a:extLst>
          </p:cNvPr>
          <p:cNvSpPr>
            <a:spLocks noGrp="1"/>
          </p:cNvSpPr>
          <p:nvPr>
            <p:ph type="subTitle" idx="1"/>
          </p:nvPr>
        </p:nvSpPr>
        <p:spPr>
          <a:xfrm>
            <a:off x="593679" y="1091822"/>
            <a:ext cx="7864520" cy="4614597"/>
          </a:xfrm>
        </p:spPr>
        <p:txBody>
          <a:bodyPr>
            <a:spAutoFit/>
          </a:bodyPr>
          <a:lstStyle/>
          <a:p>
            <a:pPr algn="l"/>
            <a:r>
              <a:rPr lang="en-US" sz="2800" dirty="0">
                <a:latin typeface="Verdana" panose="020B0604030504040204" pitchFamily="34" charset="0"/>
                <a:ea typeface="Verdana" panose="020B0604030504040204" pitchFamily="34" charset="0"/>
              </a:rPr>
              <a:t>We must love our enemies.</a:t>
            </a:r>
          </a:p>
          <a:p>
            <a:endParaRPr lang="en-US" sz="2800" dirty="0">
              <a:latin typeface="Verdana" panose="020B0604030504040204" pitchFamily="34" charset="0"/>
              <a:ea typeface="Verdana" panose="020B0604030504040204" pitchFamily="34" charset="0"/>
            </a:endParaRPr>
          </a:p>
          <a:p>
            <a:r>
              <a:rPr lang="en-US" sz="2800" i="1" dirty="0">
                <a:latin typeface="Verdana" panose="020B0604030504040204" pitchFamily="34" charset="0"/>
                <a:ea typeface="Verdana" panose="020B0604030504040204" pitchFamily="34" charset="0"/>
              </a:rPr>
              <a:t>“You have heard that it was said, ‘You shall </a:t>
            </a:r>
            <a:r>
              <a:rPr lang="en-US" sz="2800" b="1" i="1" dirty="0">
                <a:latin typeface="Verdana" panose="020B0604030504040204" pitchFamily="34" charset="0"/>
                <a:ea typeface="Verdana" panose="020B0604030504040204" pitchFamily="34" charset="0"/>
              </a:rPr>
              <a:t>love</a:t>
            </a:r>
            <a:r>
              <a:rPr lang="en-US" sz="2800" i="1" dirty="0">
                <a:latin typeface="Verdana" panose="020B0604030504040204" pitchFamily="34" charset="0"/>
                <a:ea typeface="Verdana" panose="020B0604030504040204" pitchFamily="34" charset="0"/>
              </a:rPr>
              <a:t> your neighbor and hate your enemy.’ But I say to you, </a:t>
            </a:r>
            <a:r>
              <a:rPr lang="en-US" sz="2800" b="1" i="1" dirty="0">
                <a:latin typeface="Verdana" panose="020B0604030504040204" pitchFamily="34" charset="0"/>
                <a:ea typeface="Verdana" panose="020B0604030504040204" pitchFamily="34" charset="0"/>
              </a:rPr>
              <a:t>love</a:t>
            </a:r>
            <a:r>
              <a:rPr lang="en-US" sz="2800" i="1" dirty="0">
                <a:latin typeface="Verdana" panose="020B0604030504040204" pitchFamily="34" charset="0"/>
                <a:ea typeface="Verdana" panose="020B0604030504040204" pitchFamily="34" charset="0"/>
              </a:rPr>
              <a:t> your enemies and pray for those who persecute you, so that you may be sons of your Father who is in heaven; for He causes His sun to rise on the evil and the good, and sends rain on the righteous and the unrighteous.” </a:t>
            </a:r>
            <a:r>
              <a:rPr lang="en-US" sz="2800" dirty="0">
                <a:latin typeface="Verdana" panose="020B0604030504040204" pitchFamily="34" charset="0"/>
                <a:ea typeface="Verdana" panose="020B0604030504040204" pitchFamily="34" charset="0"/>
              </a:rPr>
              <a:t>(Matthew 5:43-45)</a:t>
            </a:r>
          </a:p>
        </p:txBody>
      </p:sp>
    </p:spTree>
    <p:extLst>
      <p:ext uri="{BB962C8B-B14F-4D97-AF65-F5344CB8AC3E}">
        <p14:creationId xmlns:p14="http://schemas.microsoft.com/office/powerpoint/2010/main" val="27505069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6B7D1D-FDC2-2E4D-FCBA-FA584390919A}"/>
              </a:ext>
            </a:extLst>
          </p:cNvPr>
          <p:cNvSpPr>
            <a:spLocks noGrp="1"/>
          </p:cNvSpPr>
          <p:nvPr>
            <p:ph type="ctrTitle"/>
          </p:nvPr>
        </p:nvSpPr>
        <p:spPr>
          <a:xfrm>
            <a:off x="685800" y="171726"/>
            <a:ext cx="7772400" cy="701731"/>
          </a:xfrm>
        </p:spPr>
        <p:txBody>
          <a:bodyPr>
            <a:spAutoFit/>
          </a:bodyPr>
          <a:lstStyle/>
          <a:p>
            <a:r>
              <a:rPr lang="en-US" sz="4400" b="1" dirty="0">
                <a:latin typeface="Verdana" panose="020B0604030504040204" pitchFamily="34" charset="0"/>
                <a:ea typeface="Verdana" panose="020B0604030504040204" pitchFamily="34" charset="0"/>
              </a:rPr>
              <a:t>LIVING FOR JESUS</a:t>
            </a:r>
          </a:p>
        </p:txBody>
      </p:sp>
      <p:sp>
        <p:nvSpPr>
          <p:cNvPr id="3" name="Subtitle 2">
            <a:extLst>
              <a:ext uri="{FF2B5EF4-FFF2-40B4-BE49-F238E27FC236}">
                <a16:creationId xmlns:a16="http://schemas.microsoft.com/office/drawing/2014/main" id="{E3CCCE48-0064-B0E1-0659-980E13D86387}"/>
              </a:ext>
            </a:extLst>
          </p:cNvPr>
          <p:cNvSpPr>
            <a:spLocks noGrp="1"/>
          </p:cNvSpPr>
          <p:nvPr>
            <p:ph type="subTitle" idx="1"/>
          </p:nvPr>
        </p:nvSpPr>
        <p:spPr>
          <a:xfrm>
            <a:off x="593679" y="1091822"/>
            <a:ext cx="7864520" cy="4614597"/>
          </a:xfrm>
        </p:spPr>
        <p:txBody>
          <a:bodyPr>
            <a:spAutoFit/>
          </a:bodyPr>
          <a:lstStyle/>
          <a:p>
            <a:pPr algn="l"/>
            <a:r>
              <a:rPr lang="en-US" sz="2800" dirty="0">
                <a:latin typeface="Verdana" panose="020B0604030504040204" pitchFamily="34" charset="0"/>
                <a:ea typeface="Verdana" panose="020B0604030504040204" pitchFamily="34" charset="0"/>
              </a:rPr>
              <a:t>“</a:t>
            </a:r>
            <a:r>
              <a:rPr lang="en-US" sz="2800" b="1" dirty="0">
                <a:latin typeface="Verdana" panose="020B0604030504040204" pitchFamily="34" charset="0"/>
                <a:ea typeface="Verdana" panose="020B0604030504040204" pitchFamily="34" charset="0"/>
              </a:rPr>
              <a:t>Joy</a:t>
            </a:r>
            <a:r>
              <a:rPr lang="en-US" sz="2800" dirty="0">
                <a:latin typeface="Verdana" panose="020B0604030504040204" pitchFamily="34" charset="0"/>
                <a:ea typeface="Verdana" panose="020B0604030504040204" pitchFamily="34" charset="0"/>
              </a:rPr>
              <a:t>”: Not a synonym of “happy.” A state of well-being based on God’s power and promise. We must experience joy even in trying times. </a:t>
            </a:r>
          </a:p>
          <a:p>
            <a:pPr algn="l"/>
            <a:endParaRPr lang="en-US" sz="2800" dirty="0">
              <a:latin typeface="Verdana" panose="020B0604030504040204" pitchFamily="34" charset="0"/>
              <a:ea typeface="Verdana" panose="020B0604030504040204" pitchFamily="34" charset="0"/>
            </a:endParaRPr>
          </a:p>
          <a:p>
            <a:r>
              <a:rPr lang="en-US" sz="2800" i="1" dirty="0">
                <a:latin typeface="Verdana" panose="020B0604030504040204" pitchFamily="34" charset="0"/>
                <a:ea typeface="Verdana" panose="020B0604030504040204" pitchFamily="34" charset="0"/>
              </a:rPr>
              <a:t>“But even if I am being poured out as a drink offering upon the sacrifice and service of your faith, I rejoice and share my joy with you all. You too, I urge you, rejoice in the same way and share your </a:t>
            </a:r>
            <a:r>
              <a:rPr lang="en-US" sz="2800" b="1" i="1" dirty="0">
                <a:latin typeface="Verdana" panose="020B0604030504040204" pitchFamily="34" charset="0"/>
                <a:ea typeface="Verdana" panose="020B0604030504040204" pitchFamily="34" charset="0"/>
              </a:rPr>
              <a:t>joy</a:t>
            </a:r>
            <a:r>
              <a:rPr lang="en-US" sz="2800" i="1" dirty="0">
                <a:latin typeface="Verdana" panose="020B0604030504040204" pitchFamily="34" charset="0"/>
                <a:ea typeface="Verdana" panose="020B0604030504040204" pitchFamily="34" charset="0"/>
              </a:rPr>
              <a:t> with me.” </a:t>
            </a:r>
            <a:r>
              <a:rPr lang="en-US" sz="2800" dirty="0">
                <a:latin typeface="Verdana" panose="020B0604030504040204" pitchFamily="34" charset="0"/>
                <a:ea typeface="Verdana" panose="020B0604030504040204" pitchFamily="34" charset="0"/>
              </a:rPr>
              <a:t>(Philippians 2:17-18)</a:t>
            </a:r>
          </a:p>
        </p:txBody>
      </p:sp>
    </p:spTree>
    <p:extLst>
      <p:ext uri="{BB962C8B-B14F-4D97-AF65-F5344CB8AC3E}">
        <p14:creationId xmlns:p14="http://schemas.microsoft.com/office/powerpoint/2010/main" val="9838938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6B7D1D-FDC2-2E4D-FCBA-FA584390919A}"/>
              </a:ext>
            </a:extLst>
          </p:cNvPr>
          <p:cNvSpPr>
            <a:spLocks noGrp="1"/>
          </p:cNvSpPr>
          <p:nvPr>
            <p:ph type="ctrTitle"/>
          </p:nvPr>
        </p:nvSpPr>
        <p:spPr>
          <a:xfrm>
            <a:off x="685800" y="171726"/>
            <a:ext cx="7772400" cy="701731"/>
          </a:xfrm>
        </p:spPr>
        <p:txBody>
          <a:bodyPr>
            <a:spAutoFit/>
          </a:bodyPr>
          <a:lstStyle/>
          <a:p>
            <a:r>
              <a:rPr lang="en-US" sz="4400" b="1" dirty="0">
                <a:latin typeface="Verdana" panose="020B0604030504040204" pitchFamily="34" charset="0"/>
                <a:ea typeface="Verdana" panose="020B0604030504040204" pitchFamily="34" charset="0"/>
              </a:rPr>
              <a:t>LIVING FOR JESUS</a:t>
            </a:r>
          </a:p>
        </p:txBody>
      </p:sp>
      <p:sp>
        <p:nvSpPr>
          <p:cNvPr id="3" name="Subtitle 2">
            <a:extLst>
              <a:ext uri="{FF2B5EF4-FFF2-40B4-BE49-F238E27FC236}">
                <a16:creationId xmlns:a16="http://schemas.microsoft.com/office/drawing/2014/main" id="{E3CCCE48-0064-B0E1-0659-980E13D86387}"/>
              </a:ext>
            </a:extLst>
          </p:cNvPr>
          <p:cNvSpPr>
            <a:spLocks noGrp="1"/>
          </p:cNvSpPr>
          <p:nvPr>
            <p:ph type="subTitle" idx="1"/>
          </p:nvPr>
        </p:nvSpPr>
        <p:spPr>
          <a:xfrm>
            <a:off x="593679" y="1091822"/>
            <a:ext cx="7864520" cy="3839000"/>
          </a:xfrm>
        </p:spPr>
        <p:txBody>
          <a:bodyPr>
            <a:spAutoFit/>
          </a:bodyPr>
          <a:lstStyle/>
          <a:p>
            <a:pPr algn="l"/>
            <a:r>
              <a:rPr lang="en-US" sz="2800" dirty="0">
                <a:latin typeface="Verdana" panose="020B0604030504040204" pitchFamily="34" charset="0"/>
                <a:ea typeface="Verdana" panose="020B0604030504040204" pitchFamily="34" charset="0"/>
              </a:rPr>
              <a:t>When we receive the word with </a:t>
            </a:r>
            <a:r>
              <a:rPr lang="en-US" sz="2800" b="1" dirty="0">
                <a:latin typeface="Verdana" panose="020B0604030504040204" pitchFamily="34" charset="0"/>
                <a:ea typeface="Verdana" panose="020B0604030504040204" pitchFamily="34" charset="0"/>
              </a:rPr>
              <a:t>joy</a:t>
            </a:r>
            <a:r>
              <a:rPr lang="en-US" sz="2800" dirty="0">
                <a:latin typeface="Verdana" panose="020B0604030504040204" pitchFamily="34" charset="0"/>
                <a:ea typeface="Verdana" panose="020B0604030504040204" pitchFamily="34" charset="0"/>
              </a:rPr>
              <a:t>, we set a good example to others.</a:t>
            </a:r>
          </a:p>
          <a:p>
            <a:endParaRPr lang="en-US" sz="2800" dirty="0">
              <a:latin typeface="Verdana" panose="020B0604030504040204" pitchFamily="34" charset="0"/>
              <a:ea typeface="Verdana" panose="020B0604030504040204" pitchFamily="34" charset="0"/>
            </a:endParaRPr>
          </a:p>
          <a:p>
            <a:r>
              <a:rPr lang="en-US" sz="2800" i="1" dirty="0">
                <a:latin typeface="Verdana" panose="020B0604030504040204" pitchFamily="34" charset="0"/>
                <a:ea typeface="Verdana" panose="020B0604030504040204" pitchFamily="34" charset="0"/>
              </a:rPr>
              <a:t>“You also became imitators of us and of the Lord, having received the word in much tribulation with the </a:t>
            </a:r>
            <a:r>
              <a:rPr lang="en-US" sz="2800" b="1" i="1" dirty="0">
                <a:latin typeface="Verdana" panose="020B0604030504040204" pitchFamily="34" charset="0"/>
                <a:ea typeface="Verdana" panose="020B0604030504040204" pitchFamily="34" charset="0"/>
              </a:rPr>
              <a:t>joy</a:t>
            </a:r>
            <a:r>
              <a:rPr lang="en-US" sz="2800" i="1" dirty="0">
                <a:latin typeface="Verdana" panose="020B0604030504040204" pitchFamily="34" charset="0"/>
                <a:ea typeface="Verdana" panose="020B0604030504040204" pitchFamily="34" charset="0"/>
              </a:rPr>
              <a:t> of the Holy Spirit, so that you became an example to all the believers in Macedonia and in Achaia.” </a:t>
            </a:r>
            <a:r>
              <a:rPr lang="en-US" sz="2800" dirty="0">
                <a:latin typeface="Verdana" panose="020B0604030504040204" pitchFamily="34" charset="0"/>
                <a:ea typeface="Verdana" panose="020B0604030504040204" pitchFamily="34" charset="0"/>
              </a:rPr>
              <a:t>(1 Thessalonians 1:6-7)</a:t>
            </a:r>
          </a:p>
        </p:txBody>
      </p:sp>
    </p:spTree>
    <p:extLst>
      <p:ext uri="{BB962C8B-B14F-4D97-AF65-F5344CB8AC3E}">
        <p14:creationId xmlns:p14="http://schemas.microsoft.com/office/powerpoint/2010/main" val="29354147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6B7D1D-FDC2-2E4D-FCBA-FA584390919A}"/>
              </a:ext>
            </a:extLst>
          </p:cNvPr>
          <p:cNvSpPr>
            <a:spLocks noGrp="1"/>
          </p:cNvSpPr>
          <p:nvPr>
            <p:ph type="ctrTitle"/>
          </p:nvPr>
        </p:nvSpPr>
        <p:spPr>
          <a:xfrm>
            <a:off x="685800" y="162446"/>
            <a:ext cx="7772400" cy="713262"/>
          </a:xfrm>
        </p:spPr>
        <p:txBody>
          <a:bodyPr>
            <a:spAutoFit/>
          </a:bodyPr>
          <a:lstStyle/>
          <a:p>
            <a:r>
              <a:rPr lang="en-US" sz="4400" b="1" dirty="0">
                <a:latin typeface="Verdana" panose="020B0604030504040204" pitchFamily="34" charset="0"/>
                <a:ea typeface="Verdana" panose="020B0604030504040204" pitchFamily="34" charset="0"/>
              </a:rPr>
              <a:t>LIVING FOR JESUS</a:t>
            </a:r>
          </a:p>
        </p:txBody>
      </p:sp>
      <p:sp>
        <p:nvSpPr>
          <p:cNvPr id="3" name="Subtitle 2">
            <a:extLst>
              <a:ext uri="{FF2B5EF4-FFF2-40B4-BE49-F238E27FC236}">
                <a16:creationId xmlns:a16="http://schemas.microsoft.com/office/drawing/2014/main" id="{E3CCCE48-0064-B0E1-0659-980E13D86387}"/>
              </a:ext>
            </a:extLst>
          </p:cNvPr>
          <p:cNvSpPr>
            <a:spLocks noGrp="1"/>
          </p:cNvSpPr>
          <p:nvPr>
            <p:ph type="subTitle" idx="1"/>
          </p:nvPr>
        </p:nvSpPr>
        <p:spPr>
          <a:xfrm>
            <a:off x="784745" y="1214651"/>
            <a:ext cx="7403911" cy="5002395"/>
          </a:xfrm>
        </p:spPr>
        <p:txBody>
          <a:bodyPr>
            <a:spAutoFit/>
          </a:bodyPr>
          <a:lstStyle/>
          <a:p>
            <a:pPr algn="l"/>
            <a:r>
              <a:rPr lang="en-US" sz="2800" dirty="0">
                <a:latin typeface="Verdana" panose="020B0604030504040204" pitchFamily="34" charset="0"/>
                <a:ea typeface="Verdana" panose="020B0604030504040204" pitchFamily="34" charset="0"/>
              </a:rPr>
              <a:t>As Christians we are made alive in Him.</a:t>
            </a:r>
          </a:p>
          <a:p>
            <a:pPr algn="l"/>
            <a:endParaRPr lang="en-US" sz="2800" dirty="0">
              <a:latin typeface="Verdana" panose="020B0604030504040204" pitchFamily="34" charset="0"/>
              <a:ea typeface="Verdana" panose="020B0604030504040204" pitchFamily="34" charset="0"/>
            </a:endParaRPr>
          </a:p>
          <a:p>
            <a:r>
              <a:rPr lang="en-US" sz="2800" b="0" i="1" dirty="0">
                <a:solidFill>
                  <a:srgbClr val="000000"/>
                </a:solidFill>
                <a:effectLst/>
                <a:latin typeface="Verdana" panose="020B0604030504040204" pitchFamily="34" charset="0"/>
                <a:ea typeface="Verdana" panose="020B0604030504040204" pitchFamily="34" charset="0"/>
              </a:rPr>
              <a:t>“… having been buried with Him in baptism, in which you were also raised up with Him through </a:t>
            </a:r>
            <a:r>
              <a:rPr lang="en-US" sz="2800" b="0" i="1" dirty="0">
                <a:solidFill>
                  <a:srgbClr val="000000"/>
                </a:solidFill>
                <a:effectLst/>
                <a:latin typeface="Verdana" panose="020B0604030504040204" pitchFamily="34" charset="0"/>
                <a:ea typeface="Verdana" panose="020B0604030504040204" pitchFamily="34" charset="0"/>
                <a:cs typeface="Tahoma" panose="020B0604030504040204" pitchFamily="34" charset="0"/>
              </a:rPr>
              <a:t>faith</a:t>
            </a:r>
            <a:r>
              <a:rPr lang="en-US" sz="2800" b="0" i="1" dirty="0">
                <a:solidFill>
                  <a:srgbClr val="000000"/>
                </a:solidFill>
                <a:effectLst/>
                <a:latin typeface="Verdana" panose="020B0604030504040204" pitchFamily="34" charset="0"/>
                <a:ea typeface="Verdana" panose="020B0604030504040204" pitchFamily="34" charset="0"/>
              </a:rPr>
              <a:t> in the working of God, who raised Him from the dead. When you were dead in your transgressions and the uncircumcision of your flesh, He made you alive together with Him, having forgiven us all our transgressions …”</a:t>
            </a:r>
            <a:br>
              <a:rPr lang="en-US" sz="2800" b="0" i="1" dirty="0">
                <a:solidFill>
                  <a:srgbClr val="000000"/>
                </a:solidFill>
                <a:effectLst/>
                <a:latin typeface="Verdana" panose="020B0604030504040204" pitchFamily="34" charset="0"/>
                <a:ea typeface="Verdana" panose="020B0604030504040204" pitchFamily="34" charset="0"/>
              </a:rPr>
            </a:br>
            <a:r>
              <a:rPr lang="en-US" sz="2800" dirty="0">
                <a:latin typeface="Verdana" panose="020B0604030504040204" pitchFamily="34" charset="0"/>
                <a:ea typeface="Verdana" panose="020B0604030504040204" pitchFamily="34" charset="0"/>
              </a:rPr>
              <a:t>(Colossians 2:12-13)</a:t>
            </a:r>
          </a:p>
        </p:txBody>
      </p:sp>
    </p:spTree>
    <p:extLst>
      <p:ext uri="{BB962C8B-B14F-4D97-AF65-F5344CB8AC3E}">
        <p14:creationId xmlns:p14="http://schemas.microsoft.com/office/powerpoint/2010/main" val="26005818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6B7D1D-FDC2-2E4D-FCBA-FA584390919A}"/>
              </a:ext>
            </a:extLst>
          </p:cNvPr>
          <p:cNvSpPr>
            <a:spLocks noGrp="1"/>
          </p:cNvSpPr>
          <p:nvPr>
            <p:ph type="ctrTitle"/>
          </p:nvPr>
        </p:nvSpPr>
        <p:spPr>
          <a:xfrm>
            <a:off x="685800" y="171726"/>
            <a:ext cx="7772400" cy="701731"/>
          </a:xfrm>
        </p:spPr>
        <p:txBody>
          <a:bodyPr>
            <a:spAutoFit/>
          </a:bodyPr>
          <a:lstStyle/>
          <a:p>
            <a:r>
              <a:rPr lang="en-US" sz="4400" b="1" dirty="0">
                <a:latin typeface="Verdana" panose="020B0604030504040204" pitchFamily="34" charset="0"/>
                <a:ea typeface="Verdana" panose="020B0604030504040204" pitchFamily="34" charset="0"/>
              </a:rPr>
              <a:t>LIVING FOR JESUS</a:t>
            </a:r>
          </a:p>
        </p:txBody>
      </p:sp>
      <p:sp>
        <p:nvSpPr>
          <p:cNvPr id="3" name="Subtitle 2">
            <a:extLst>
              <a:ext uri="{FF2B5EF4-FFF2-40B4-BE49-F238E27FC236}">
                <a16:creationId xmlns:a16="http://schemas.microsoft.com/office/drawing/2014/main" id="{E3CCCE48-0064-B0E1-0659-980E13D86387}"/>
              </a:ext>
            </a:extLst>
          </p:cNvPr>
          <p:cNvSpPr>
            <a:spLocks noGrp="1"/>
          </p:cNvSpPr>
          <p:nvPr>
            <p:ph type="subTitle" idx="1"/>
          </p:nvPr>
        </p:nvSpPr>
        <p:spPr>
          <a:xfrm>
            <a:off x="160256" y="931563"/>
            <a:ext cx="8832915" cy="5903154"/>
          </a:xfrm>
        </p:spPr>
        <p:txBody>
          <a:bodyPr wrap="square">
            <a:spAutoFit/>
          </a:bodyPr>
          <a:lstStyle/>
          <a:p>
            <a:pPr algn="l"/>
            <a:r>
              <a:rPr lang="en-US" sz="2800" dirty="0">
                <a:latin typeface="Verdana" panose="020B0604030504040204" pitchFamily="34" charset="0"/>
                <a:ea typeface="Verdana" panose="020B0604030504040204" pitchFamily="34" charset="0"/>
              </a:rPr>
              <a:t>We should receive the trials of life with </a:t>
            </a:r>
            <a:r>
              <a:rPr lang="en-US" sz="2800" b="1" dirty="0">
                <a:latin typeface="Verdana" panose="020B0604030504040204" pitchFamily="34" charset="0"/>
                <a:ea typeface="Verdana" panose="020B0604030504040204" pitchFamily="34" charset="0"/>
              </a:rPr>
              <a:t>joy</a:t>
            </a:r>
            <a:r>
              <a:rPr lang="en-US" sz="2800" dirty="0">
                <a:latin typeface="Verdana" panose="020B0604030504040204" pitchFamily="34" charset="0"/>
                <a:ea typeface="Verdana" panose="020B0604030504040204" pitchFamily="34" charset="0"/>
              </a:rPr>
              <a:t>, as we learn to patiently endure.</a:t>
            </a:r>
          </a:p>
          <a:p>
            <a:endParaRPr lang="en-US" sz="2800" dirty="0">
              <a:latin typeface="Verdana" panose="020B0604030504040204" pitchFamily="34" charset="0"/>
              <a:ea typeface="Verdana" panose="020B0604030504040204" pitchFamily="34" charset="0"/>
            </a:endParaRPr>
          </a:p>
          <a:p>
            <a:r>
              <a:rPr lang="en-US" sz="2800" i="1" dirty="0">
                <a:latin typeface="Verdana" panose="020B0604030504040204" pitchFamily="34" charset="0"/>
                <a:ea typeface="Verdana" panose="020B0604030504040204" pitchFamily="34" charset="0"/>
              </a:rPr>
              <a:t>“My brethren, count it all </a:t>
            </a:r>
            <a:r>
              <a:rPr lang="en-US" sz="2800" b="1" i="1" dirty="0">
                <a:latin typeface="Verdana" panose="020B0604030504040204" pitchFamily="34" charset="0"/>
                <a:ea typeface="Verdana" panose="020B0604030504040204" pitchFamily="34" charset="0"/>
              </a:rPr>
              <a:t>joy</a:t>
            </a:r>
            <a:r>
              <a:rPr lang="en-US" sz="2800" i="1" dirty="0">
                <a:latin typeface="Verdana" panose="020B0604030504040204" pitchFamily="34" charset="0"/>
                <a:ea typeface="Verdana" panose="020B0604030504040204" pitchFamily="34" charset="0"/>
              </a:rPr>
              <a:t> when you fall into various trials, knowing that the testing of your faith produces patience.” </a:t>
            </a:r>
            <a:r>
              <a:rPr lang="en-US" sz="2800" dirty="0">
                <a:latin typeface="Verdana" panose="020B0604030504040204" pitchFamily="34" charset="0"/>
                <a:ea typeface="Verdana" panose="020B0604030504040204" pitchFamily="34" charset="0"/>
              </a:rPr>
              <a:t>(James 1:2-3 NKJV)</a:t>
            </a:r>
          </a:p>
          <a:p>
            <a:endParaRPr lang="en-US" sz="2800" dirty="0">
              <a:latin typeface="Verdana" panose="020B0604030504040204" pitchFamily="34" charset="0"/>
              <a:ea typeface="Verdana" panose="020B0604030504040204" pitchFamily="34" charset="0"/>
            </a:endParaRPr>
          </a:p>
          <a:p>
            <a:pPr algn="l"/>
            <a:r>
              <a:rPr lang="en-US" sz="2800" dirty="0">
                <a:latin typeface="Verdana" panose="020B0604030504040204" pitchFamily="34" charset="0"/>
                <a:ea typeface="Verdana" panose="020B0604030504040204" pitchFamily="34" charset="0"/>
              </a:rPr>
              <a:t>We should radiate the </a:t>
            </a:r>
            <a:r>
              <a:rPr lang="en-US" sz="2800" b="1" dirty="0">
                <a:latin typeface="Verdana" panose="020B0604030504040204" pitchFamily="34" charset="0"/>
                <a:ea typeface="Verdana" panose="020B0604030504040204" pitchFamily="34" charset="0"/>
              </a:rPr>
              <a:t>joy</a:t>
            </a:r>
            <a:r>
              <a:rPr lang="en-US" sz="2800" dirty="0">
                <a:latin typeface="Verdana" panose="020B0604030504040204" pitchFamily="34" charset="0"/>
                <a:ea typeface="Verdana" panose="020B0604030504040204" pitchFamily="34" charset="0"/>
              </a:rPr>
              <a:t> that comes from knowing the Lord.</a:t>
            </a:r>
          </a:p>
          <a:p>
            <a:pPr algn="l"/>
            <a:endParaRPr lang="en-US" sz="2800" dirty="0">
              <a:latin typeface="Verdana" panose="020B0604030504040204" pitchFamily="34" charset="0"/>
              <a:ea typeface="Verdana" panose="020B0604030504040204" pitchFamily="34" charset="0"/>
            </a:endParaRPr>
          </a:p>
          <a:p>
            <a:r>
              <a:rPr lang="en-US" sz="2800" i="1" dirty="0">
                <a:latin typeface="Verdana" panose="020B0604030504040204" pitchFamily="34" charset="0"/>
                <a:ea typeface="Verdana" panose="020B0604030504040204" pitchFamily="34" charset="0"/>
              </a:rPr>
              <a:t>“These things I have spoken to you so that My </a:t>
            </a:r>
            <a:r>
              <a:rPr lang="en-US" sz="2800" b="1" i="1" dirty="0">
                <a:latin typeface="Verdana" panose="020B0604030504040204" pitchFamily="34" charset="0"/>
                <a:ea typeface="Verdana" panose="020B0604030504040204" pitchFamily="34" charset="0"/>
              </a:rPr>
              <a:t>joy</a:t>
            </a:r>
            <a:r>
              <a:rPr lang="en-US" sz="2800" i="1" dirty="0">
                <a:latin typeface="Verdana" panose="020B0604030504040204" pitchFamily="34" charset="0"/>
                <a:ea typeface="Verdana" panose="020B0604030504040204" pitchFamily="34" charset="0"/>
              </a:rPr>
              <a:t> may be in you, and that your </a:t>
            </a:r>
            <a:r>
              <a:rPr lang="en-US" sz="2800" b="1" i="1" dirty="0">
                <a:latin typeface="Verdana" panose="020B0604030504040204" pitchFamily="34" charset="0"/>
                <a:ea typeface="Verdana" panose="020B0604030504040204" pitchFamily="34" charset="0"/>
              </a:rPr>
              <a:t>joy</a:t>
            </a:r>
            <a:r>
              <a:rPr lang="en-US" sz="2800" i="1" dirty="0">
                <a:latin typeface="Verdana" panose="020B0604030504040204" pitchFamily="34" charset="0"/>
                <a:ea typeface="Verdana" panose="020B0604030504040204" pitchFamily="34" charset="0"/>
              </a:rPr>
              <a:t> may be made full.” </a:t>
            </a:r>
            <a:r>
              <a:rPr lang="en-US" sz="2800" dirty="0">
                <a:latin typeface="Verdana" panose="020B0604030504040204" pitchFamily="34" charset="0"/>
                <a:ea typeface="Verdana" panose="020B0604030504040204" pitchFamily="34" charset="0"/>
              </a:rPr>
              <a:t>(John 15:11)</a:t>
            </a:r>
          </a:p>
        </p:txBody>
      </p:sp>
    </p:spTree>
    <p:extLst>
      <p:ext uri="{BB962C8B-B14F-4D97-AF65-F5344CB8AC3E}">
        <p14:creationId xmlns:p14="http://schemas.microsoft.com/office/powerpoint/2010/main" val="13174941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fade">
                                      <p:cBhvr>
                                        <p:cTn id="7" dur="1000"/>
                                        <p:tgtEl>
                                          <p:spTgt spid="3">
                                            <p:txEl>
                                              <p:pRg st="4" end="4"/>
                                            </p:txEl>
                                          </p:spTgt>
                                        </p:tgtEl>
                                      </p:cBhvr>
                                    </p:animEffect>
                                    <p:anim calcmode="lin" valueType="num">
                                      <p:cBhvr>
                                        <p:cTn id="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4" end="4"/>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6" end="6"/>
                                            </p:txEl>
                                          </p:spTgt>
                                        </p:tgtEl>
                                        <p:attrNameLst>
                                          <p:attrName>style.visibility</p:attrName>
                                        </p:attrNameLst>
                                      </p:cBhvr>
                                      <p:to>
                                        <p:strVal val="visible"/>
                                      </p:to>
                                    </p:set>
                                    <p:animEffect transition="in" filter="fade">
                                      <p:cBhvr>
                                        <p:cTn id="12" dur="1000"/>
                                        <p:tgtEl>
                                          <p:spTgt spid="3">
                                            <p:txEl>
                                              <p:pRg st="6" end="6"/>
                                            </p:txEl>
                                          </p:spTgt>
                                        </p:tgtEl>
                                      </p:cBhvr>
                                    </p:animEffect>
                                    <p:anim calcmode="lin" valueType="num">
                                      <p:cBhvr>
                                        <p:cTn id="1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6B7D1D-FDC2-2E4D-FCBA-FA584390919A}"/>
              </a:ext>
            </a:extLst>
          </p:cNvPr>
          <p:cNvSpPr>
            <a:spLocks noGrp="1"/>
          </p:cNvSpPr>
          <p:nvPr>
            <p:ph type="ctrTitle"/>
          </p:nvPr>
        </p:nvSpPr>
        <p:spPr>
          <a:xfrm>
            <a:off x="685800" y="171726"/>
            <a:ext cx="7772400" cy="701731"/>
          </a:xfrm>
        </p:spPr>
        <p:txBody>
          <a:bodyPr>
            <a:spAutoFit/>
          </a:bodyPr>
          <a:lstStyle/>
          <a:p>
            <a:r>
              <a:rPr lang="en-US" sz="4400" b="1" dirty="0">
                <a:latin typeface="Verdana" panose="020B0604030504040204" pitchFamily="34" charset="0"/>
                <a:ea typeface="Verdana" panose="020B0604030504040204" pitchFamily="34" charset="0"/>
              </a:rPr>
              <a:t>LIVING FOR JESUS</a:t>
            </a:r>
          </a:p>
        </p:txBody>
      </p:sp>
      <p:sp>
        <p:nvSpPr>
          <p:cNvPr id="3" name="Subtitle 2">
            <a:extLst>
              <a:ext uri="{FF2B5EF4-FFF2-40B4-BE49-F238E27FC236}">
                <a16:creationId xmlns:a16="http://schemas.microsoft.com/office/drawing/2014/main" id="{E3CCCE48-0064-B0E1-0659-980E13D86387}"/>
              </a:ext>
            </a:extLst>
          </p:cNvPr>
          <p:cNvSpPr>
            <a:spLocks noGrp="1"/>
          </p:cNvSpPr>
          <p:nvPr>
            <p:ph type="subTitle" idx="1"/>
          </p:nvPr>
        </p:nvSpPr>
        <p:spPr>
          <a:xfrm>
            <a:off x="593679" y="1091822"/>
            <a:ext cx="7864520" cy="4483279"/>
          </a:xfrm>
        </p:spPr>
        <p:txBody>
          <a:bodyPr>
            <a:spAutoFit/>
          </a:bodyPr>
          <a:lstStyle/>
          <a:p>
            <a:pPr algn="l"/>
            <a:r>
              <a:rPr lang="en-US" sz="2800" b="1" dirty="0">
                <a:latin typeface="Verdana" panose="020B0604030504040204" pitchFamily="34" charset="0"/>
                <a:ea typeface="Verdana" panose="020B0604030504040204" pitchFamily="34" charset="0"/>
              </a:rPr>
              <a:t>Peace</a:t>
            </a:r>
            <a:r>
              <a:rPr lang="en-US" sz="2800" dirty="0">
                <a:latin typeface="Verdana" panose="020B0604030504040204" pitchFamily="34" charset="0"/>
                <a:ea typeface="Verdana" panose="020B0604030504040204" pitchFamily="34" charset="0"/>
              </a:rPr>
              <a:t>: With the Lord. </a:t>
            </a:r>
          </a:p>
          <a:p>
            <a:r>
              <a:rPr lang="en-US" sz="2800" i="1" dirty="0">
                <a:latin typeface="Verdana" panose="020B0604030504040204" pitchFamily="34" charset="0"/>
                <a:ea typeface="Verdana" panose="020B0604030504040204" pitchFamily="34" charset="0"/>
              </a:rPr>
              <a:t>“Therefore, having been justified by faith, we have </a:t>
            </a:r>
            <a:r>
              <a:rPr lang="en-US" sz="2800" b="1" i="1" dirty="0">
                <a:latin typeface="Verdana" panose="020B0604030504040204" pitchFamily="34" charset="0"/>
                <a:ea typeface="Verdana" panose="020B0604030504040204" pitchFamily="34" charset="0"/>
              </a:rPr>
              <a:t>peace</a:t>
            </a:r>
            <a:r>
              <a:rPr lang="en-US" sz="2800" i="1" dirty="0">
                <a:latin typeface="Verdana" panose="020B0604030504040204" pitchFamily="34" charset="0"/>
                <a:ea typeface="Verdana" panose="020B0604030504040204" pitchFamily="34" charset="0"/>
              </a:rPr>
              <a:t> with God through our Lord Jesus Christ …” </a:t>
            </a:r>
            <a:r>
              <a:rPr lang="en-US" sz="2800" dirty="0">
                <a:latin typeface="Verdana" panose="020B0604030504040204" pitchFamily="34" charset="0"/>
                <a:ea typeface="Verdana" panose="020B0604030504040204" pitchFamily="34" charset="0"/>
              </a:rPr>
              <a:t>(Romans 5:1)</a:t>
            </a:r>
          </a:p>
          <a:p>
            <a:pPr algn="l"/>
            <a:endParaRPr lang="en-US" sz="2800" b="1" dirty="0">
              <a:latin typeface="Verdana" panose="020B0604030504040204" pitchFamily="34" charset="0"/>
              <a:ea typeface="Verdana" panose="020B0604030504040204" pitchFamily="34" charset="0"/>
            </a:endParaRPr>
          </a:p>
          <a:p>
            <a:pPr algn="l"/>
            <a:r>
              <a:rPr lang="en-US" sz="2800" b="1" dirty="0">
                <a:latin typeface="Verdana" panose="020B0604030504040204" pitchFamily="34" charset="0"/>
                <a:ea typeface="Verdana" panose="020B0604030504040204" pitchFamily="34" charset="0"/>
              </a:rPr>
              <a:t>Peace</a:t>
            </a:r>
            <a:r>
              <a:rPr lang="en-US" sz="2800" dirty="0">
                <a:latin typeface="Verdana" panose="020B0604030504040204" pitchFamily="34" charset="0"/>
                <a:ea typeface="Verdana" panose="020B0604030504040204" pitchFamily="34" charset="0"/>
              </a:rPr>
              <a:t> within our hearts and minds. </a:t>
            </a:r>
          </a:p>
          <a:p>
            <a:r>
              <a:rPr lang="en-US" sz="2800" i="1" dirty="0">
                <a:latin typeface="Verdana" panose="020B0604030504040204" pitchFamily="34" charset="0"/>
                <a:ea typeface="Verdana" panose="020B0604030504040204" pitchFamily="34" charset="0"/>
              </a:rPr>
              <a:t>“And the </a:t>
            </a:r>
            <a:r>
              <a:rPr lang="en-US" sz="2800" b="1" i="1" dirty="0">
                <a:latin typeface="Verdana" panose="020B0604030504040204" pitchFamily="34" charset="0"/>
                <a:ea typeface="Verdana" panose="020B0604030504040204" pitchFamily="34" charset="0"/>
              </a:rPr>
              <a:t>peace</a:t>
            </a:r>
            <a:r>
              <a:rPr lang="en-US" sz="2800" i="1" dirty="0">
                <a:latin typeface="Verdana" panose="020B0604030504040204" pitchFamily="34" charset="0"/>
                <a:ea typeface="Verdana" panose="020B0604030504040204" pitchFamily="34" charset="0"/>
              </a:rPr>
              <a:t> of God, which surpasses all comprehension, will guard your hearts and your minds in Christ Jesus.” </a:t>
            </a:r>
            <a:r>
              <a:rPr lang="en-US" sz="2800" dirty="0">
                <a:latin typeface="Verdana" panose="020B0604030504040204" pitchFamily="34" charset="0"/>
                <a:ea typeface="Verdana" panose="020B0604030504040204" pitchFamily="34" charset="0"/>
              </a:rPr>
              <a:t>(Philippians 4:7)</a:t>
            </a:r>
          </a:p>
        </p:txBody>
      </p:sp>
    </p:spTree>
    <p:extLst>
      <p:ext uri="{BB962C8B-B14F-4D97-AF65-F5344CB8AC3E}">
        <p14:creationId xmlns:p14="http://schemas.microsoft.com/office/powerpoint/2010/main" val="10984141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1000"/>
                                        <p:tgtEl>
                                          <p:spTgt spid="3">
                                            <p:txEl>
                                              <p:pRg st="3" end="3"/>
                                            </p:txEl>
                                          </p:spTgt>
                                        </p:tgtEl>
                                      </p:cBhvr>
                                    </p:animEffect>
                                    <p:anim calcmode="lin" valueType="num">
                                      <p:cBhvr>
                                        <p:cTn id="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3" end="3"/>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1000"/>
                                        <p:tgtEl>
                                          <p:spTgt spid="3">
                                            <p:txEl>
                                              <p:pRg st="4" end="4"/>
                                            </p:txEl>
                                          </p:spTgt>
                                        </p:tgtEl>
                                      </p:cBhvr>
                                    </p:animEffect>
                                    <p:anim calcmode="lin" valueType="num">
                                      <p:cBhvr>
                                        <p:cTn id="1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6B7D1D-FDC2-2E4D-FCBA-FA584390919A}"/>
              </a:ext>
            </a:extLst>
          </p:cNvPr>
          <p:cNvSpPr>
            <a:spLocks noGrp="1"/>
          </p:cNvSpPr>
          <p:nvPr>
            <p:ph type="ctrTitle"/>
          </p:nvPr>
        </p:nvSpPr>
        <p:spPr>
          <a:xfrm>
            <a:off x="685800" y="171726"/>
            <a:ext cx="7772400" cy="701731"/>
          </a:xfrm>
        </p:spPr>
        <p:txBody>
          <a:bodyPr>
            <a:spAutoFit/>
          </a:bodyPr>
          <a:lstStyle/>
          <a:p>
            <a:r>
              <a:rPr lang="en-US" sz="4400" b="1" dirty="0">
                <a:latin typeface="Verdana" panose="020B0604030504040204" pitchFamily="34" charset="0"/>
                <a:ea typeface="Verdana" panose="020B0604030504040204" pitchFamily="34" charset="0"/>
              </a:rPr>
              <a:t>LIVING FOR JESUS</a:t>
            </a:r>
          </a:p>
        </p:txBody>
      </p:sp>
      <p:sp>
        <p:nvSpPr>
          <p:cNvPr id="3" name="Subtitle 2">
            <a:extLst>
              <a:ext uri="{FF2B5EF4-FFF2-40B4-BE49-F238E27FC236}">
                <a16:creationId xmlns:a16="http://schemas.microsoft.com/office/drawing/2014/main" id="{E3CCCE48-0064-B0E1-0659-980E13D86387}"/>
              </a:ext>
            </a:extLst>
          </p:cNvPr>
          <p:cNvSpPr>
            <a:spLocks noGrp="1"/>
          </p:cNvSpPr>
          <p:nvPr>
            <p:ph type="subTitle" idx="1"/>
          </p:nvPr>
        </p:nvSpPr>
        <p:spPr>
          <a:xfrm>
            <a:off x="211540" y="1091822"/>
            <a:ext cx="8789159" cy="5693866"/>
          </a:xfrm>
        </p:spPr>
        <p:txBody>
          <a:bodyPr>
            <a:spAutoFit/>
          </a:bodyPr>
          <a:lstStyle/>
          <a:p>
            <a:pPr algn="l">
              <a:lnSpc>
                <a:spcPct val="100000"/>
              </a:lnSpc>
              <a:spcBef>
                <a:spcPts val="0"/>
              </a:spcBef>
            </a:pPr>
            <a:r>
              <a:rPr lang="en-US" sz="2800" b="1" dirty="0">
                <a:latin typeface="Verdana" panose="020B0604030504040204" pitchFamily="34" charset="0"/>
                <a:ea typeface="Verdana" panose="020B0604030504040204" pitchFamily="34" charset="0"/>
              </a:rPr>
              <a:t>Peace</a:t>
            </a:r>
            <a:r>
              <a:rPr lang="en-US" sz="2800" dirty="0">
                <a:latin typeface="Verdana" panose="020B0604030504040204" pitchFamily="34" charset="0"/>
                <a:ea typeface="Verdana" panose="020B0604030504040204" pitchFamily="34" charset="0"/>
              </a:rPr>
              <a:t> with others. We should be peacemakers. </a:t>
            </a:r>
          </a:p>
          <a:p>
            <a:pPr>
              <a:lnSpc>
                <a:spcPct val="100000"/>
              </a:lnSpc>
              <a:spcBef>
                <a:spcPts val="0"/>
              </a:spcBef>
            </a:pPr>
            <a:endParaRPr lang="en-US" sz="2800" dirty="0">
              <a:latin typeface="Verdana" panose="020B0604030504040204" pitchFamily="34" charset="0"/>
              <a:ea typeface="Verdana" panose="020B0604030504040204" pitchFamily="34" charset="0"/>
            </a:endParaRPr>
          </a:p>
          <a:p>
            <a:pPr>
              <a:lnSpc>
                <a:spcPct val="100000"/>
              </a:lnSpc>
              <a:spcBef>
                <a:spcPts val="0"/>
              </a:spcBef>
            </a:pPr>
            <a:r>
              <a:rPr lang="en-US" sz="2800" dirty="0">
                <a:latin typeface="Verdana" panose="020B0604030504040204" pitchFamily="34" charset="0"/>
                <a:ea typeface="Verdana" panose="020B0604030504040204" pitchFamily="34" charset="0"/>
              </a:rPr>
              <a:t>“</a:t>
            </a:r>
            <a:r>
              <a:rPr lang="en-US" sz="2800" i="1" dirty="0">
                <a:latin typeface="Verdana" panose="020B0604030504040204" pitchFamily="34" charset="0"/>
                <a:ea typeface="Verdana" panose="020B0604030504040204" pitchFamily="34" charset="0"/>
              </a:rPr>
              <a:t>Salt is good; but if the salt becomes </a:t>
            </a:r>
            <a:r>
              <a:rPr lang="en-US" sz="2800" i="1" dirty="0" err="1">
                <a:latin typeface="Verdana" panose="020B0604030504040204" pitchFamily="34" charset="0"/>
                <a:ea typeface="Verdana" panose="020B0604030504040204" pitchFamily="34" charset="0"/>
              </a:rPr>
              <a:t>unsalty</a:t>
            </a:r>
            <a:r>
              <a:rPr lang="en-US" sz="2800" i="1" dirty="0">
                <a:latin typeface="Verdana" panose="020B0604030504040204" pitchFamily="34" charset="0"/>
                <a:ea typeface="Verdana" panose="020B0604030504040204" pitchFamily="34" charset="0"/>
              </a:rPr>
              <a:t>, with what will you make it salty again? Have salt in yourselves, and be at </a:t>
            </a:r>
            <a:r>
              <a:rPr lang="en-US" sz="2800" b="1" i="1" dirty="0">
                <a:latin typeface="Verdana" panose="020B0604030504040204" pitchFamily="34" charset="0"/>
                <a:ea typeface="Verdana" panose="020B0604030504040204" pitchFamily="34" charset="0"/>
              </a:rPr>
              <a:t>peace</a:t>
            </a:r>
            <a:r>
              <a:rPr lang="en-US" sz="2800" i="1" dirty="0">
                <a:latin typeface="Verdana" panose="020B0604030504040204" pitchFamily="34" charset="0"/>
                <a:ea typeface="Verdana" panose="020B0604030504040204" pitchFamily="34" charset="0"/>
              </a:rPr>
              <a:t> with one another.” </a:t>
            </a:r>
            <a:r>
              <a:rPr lang="en-US" sz="2800" dirty="0">
                <a:latin typeface="Verdana" panose="020B0604030504040204" pitchFamily="34" charset="0"/>
                <a:ea typeface="Verdana" panose="020B0604030504040204" pitchFamily="34" charset="0"/>
              </a:rPr>
              <a:t>(Mark 9:50)</a:t>
            </a:r>
          </a:p>
          <a:p>
            <a:pPr algn="l">
              <a:lnSpc>
                <a:spcPct val="100000"/>
              </a:lnSpc>
              <a:spcBef>
                <a:spcPts val="0"/>
              </a:spcBef>
            </a:pPr>
            <a:endParaRPr lang="en-US" sz="2800" dirty="0">
              <a:latin typeface="Verdana" panose="020B0604030504040204" pitchFamily="34" charset="0"/>
              <a:ea typeface="Verdana" panose="020B0604030504040204" pitchFamily="34" charset="0"/>
            </a:endParaRPr>
          </a:p>
          <a:p>
            <a:pPr>
              <a:lnSpc>
                <a:spcPct val="100000"/>
              </a:lnSpc>
              <a:spcBef>
                <a:spcPts val="0"/>
              </a:spcBef>
            </a:pPr>
            <a:r>
              <a:rPr lang="en-US" sz="2800" i="1" dirty="0">
                <a:latin typeface="Verdana" panose="020B0604030504040204" pitchFamily="34" charset="0"/>
                <a:ea typeface="Verdana" panose="020B0604030504040204" pitchFamily="34" charset="0"/>
              </a:rPr>
              <a:t>“Pursue </a:t>
            </a:r>
            <a:r>
              <a:rPr lang="en-US" sz="2800" b="1" i="1" dirty="0">
                <a:latin typeface="Verdana" panose="020B0604030504040204" pitchFamily="34" charset="0"/>
                <a:ea typeface="Verdana" panose="020B0604030504040204" pitchFamily="34" charset="0"/>
              </a:rPr>
              <a:t>peace</a:t>
            </a:r>
            <a:r>
              <a:rPr lang="en-US" sz="2800" i="1" dirty="0">
                <a:latin typeface="Verdana" panose="020B0604030504040204" pitchFamily="34" charset="0"/>
                <a:ea typeface="Verdana" panose="020B0604030504040204" pitchFamily="34" charset="0"/>
              </a:rPr>
              <a:t> with all men, and the sanctification without which no one will see the Lord.” </a:t>
            </a:r>
            <a:r>
              <a:rPr lang="en-US" sz="2800" dirty="0">
                <a:latin typeface="Verdana" panose="020B0604030504040204" pitchFamily="34" charset="0"/>
                <a:ea typeface="Verdana" panose="020B0604030504040204" pitchFamily="34" charset="0"/>
              </a:rPr>
              <a:t>(Hebrews 12:14)</a:t>
            </a:r>
          </a:p>
          <a:p>
            <a:pPr>
              <a:lnSpc>
                <a:spcPct val="100000"/>
              </a:lnSpc>
              <a:spcBef>
                <a:spcPts val="0"/>
              </a:spcBef>
            </a:pPr>
            <a:r>
              <a:rPr lang="en-US" sz="2800" dirty="0">
                <a:latin typeface="Verdana" panose="020B0604030504040204" pitchFamily="34" charset="0"/>
                <a:ea typeface="Verdana" panose="020B0604030504040204" pitchFamily="34" charset="0"/>
              </a:rPr>
              <a:t> </a:t>
            </a:r>
          </a:p>
          <a:p>
            <a:pPr>
              <a:lnSpc>
                <a:spcPct val="100000"/>
              </a:lnSpc>
              <a:spcBef>
                <a:spcPts val="0"/>
              </a:spcBef>
            </a:pPr>
            <a:r>
              <a:rPr lang="en-US" sz="2800" i="1" dirty="0">
                <a:latin typeface="Verdana" panose="020B0604030504040204" pitchFamily="34" charset="0"/>
                <a:ea typeface="Verdana" panose="020B0604030504040204" pitchFamily="34" charset="0"/>
              </a:rPr>
              <a:t>“If possible, so far as it depends on you, be at </a:t>
            </a:r>
            <a:r>
              <a:rPr lang="en-US" sz="2800" b="1" i="1" dirty="0">
                <a:latin typeface="Verdana" panose="020B0604030504040204" pitchFamily="34" charset="0"/>
                <a:ea typeface="Verdana" panose="020B0604030504040204" pitchFamily="34" charset="0"/>
              </a:rPr>
              <a:t>peace</a:t>
            </a:r>
            <a:r>
              <a:rPr lang="en-US" sz="2800" i="1" dirty="0">
                <a:latin typeface="Verdana" panose="020B0604030504040204" pitchFamily="34" charset="0"/>
                <a:ea typeface="Verdana" panose="020B0604030504040204" pitchFamily="34" charset="0"/>
              </a:rPr>
              <a:t> with all men.” </a:t>
            </a:r>
            <a:r>
              <a:rPr lang="en-US" sz="2800" dirty="0">
                <a:latin typeface="Verdana" panose="020B0604030504040204" pitchFamily="34" charset="0"/>
                <a:ea typeface="Verdana" panose="020B0604030504040204" pitchFamily="34" charset="0"/>
              </a:rPr>
              <a:t>(Romans 12:18)</a:t>
            </a:r>
          </a:p>
        </p:txBody>
      </p:sp>
    </p:spTree>
    <p:extLst>
      <p:ext uri="{BB962C8B-B14F-4D97-AF65-F5344CB8AC3E}">
        <p14:creationId xmlns:p14="http://schemas.microsoft.com/office/powerpoint/2010/main" val="33727440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4" end="4"/>
                                            </p:txEl>
                                          </p:spTgt>
                                        </p:tgtEl>
                                        <p:attrNameLst>
                                          <p:attrName>style.visibility</p:attrName>
                                        </p:attrNameLst>
                                      </p:cBhvr>
                                      <p:to>
                                        <p:strVal val="visible"/>
                                      </p:to>
                                    </p:set>
                                    <p:animEffect transition="in" filter="fade">
                                      <p:cBhvr>
                                        <p:cTn id="14" dur="1000"/>
                                        <p:tgtEl>
                                          <p:spTgt spid="3">
                                            <p:txEl>
                                              <p:pRg st="4" end="4"/>
                                            </p:txEl>
                                          </p:spTgt>
                                        </p:tgtEl>
                                      </p:cBhvr>
                                    </p:animEffect>
                                    <p:anim calcmode="lin" valueType="num">
                                      <p:cBhvr>
                                        <p:cTn id="1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animEffect transition="in" filter="fade">
                                      <p:cBhvr>
                                        <p:cTn id="21" dur="1000"/>
                                        <p:tgtEl>
                                          <p:spTgt spid="3">
                                            <p:txEl>
                                              <p:pRg st="6" end="6"/>
                                            </p:txEl>
                                          </p:spTgt>
                                        </p:tgtEl>
                                      </p:cBhvr>
                                    </p:animEffect>
                                    <p:anim calcmode="lin" valueType="num">
                                      <p:cBhvr>
                                        <p:cTn id="22"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6B7D1D-FDC2-2E4D-FCBA-FA584390919A}"/>
              </a:ext>
            </a:extLst>
          </p:cNvPr>
          <p:cNvSpPr>
            <a:spLocks noGrp="1"/>
          </p:cNvSpPr>
          <p:nvPr>
            <p:ph type="ctrTitle"/>
          </p:nvPr>
        </p:nvSpPr>
        <p:spPr>
          <a:xfrm>
            <a:off x="685800" y="171726"/>
            <a:ext cx="7772400" cy="701731"/>
          </a:xfrm>
        </p:spPr>
        <p:txBody>
          <a:bodyPr>
            <a:spAutoFit/>
          </a:bodyPr>
          <a:lstStyle/>
          <a:p>
            <a:r>
              <a:rPr lang="en-US" sz="4400" b="1" dirty="0">
                <a:latin typeface="Verdana" panose="020B0604030504040204" pitchFamily="34" charset="0"/>
                <a:ea typeface="Verdana" panose="020B0604030504040204" pitchFamily="34" charset="0"/>
              </a:rPr>
              <a:t>LIVING FOR JESUS</a:t>
            </a:r>
          </a:p>
        </p:txBody>
      </p:sp>
      <p:sp>
        <p:nvSpPr>
          <p:cNvPr id="3" name="Subtitle 2">
            <a:extLst>
              <a:ext uri="{FF2B5EF4-FFF2-40B4-BE49-F238E27FC236}">
                <a16:creationId xmlns:a16="http://schemas.microsoft.com/office/drawing/2014/main" id="{E3CCCE48-0064-B0E1-0659-980E13D86387}"/>
              </a:ext>
            </a:extLst>
          </p:cNvPr>
          <p:cNvSpPr>
            <a:spLocks noGrp="1"/>
          </p:cNvSpPr>
          <p:nvPr>
            <p:ph type="subTitle" idx="1"/>
          </p:nvPr>
        </p:nvSpPr>
        <p:spPr>
          <a:xfrm>
            <a:off x="593679" y="1091822"/>
            <a:ext cx="7864520" cy="4226798"/>
          </a:xfrm>
        </p:spPr>
        <p:txBody>
          <a:bodyPr>
            <a:spAutoFit/>
          </a:bodyPr>
          <a:lstStyle/>
          <a:p>
            <a:pPr algn="l"/>
            <a:r>
              <a:rPr lang="en-US" sz="2800" b="1" dirty="0">
                <a:latin typeface="Verdana" panose="020B0604030504040204" pitchFamily="34" charset="0"/>
                <a:ea typeface="Verdana" panose="020B0604030504040204" pitchFamily="34" charset="0"/>
              </a:rPr>
              <a:t>Peace</a:t>
            </a:r>
            <a:r>
              <a:rPr lang="en-US" sz="2800" dirty="0">
                <a:latin typeface="Verdana" panose="020B0604030504040204" pitchFamily="34" charset="0"/>
                <a:ea typeface="Verdana" panose="020B0604030504040204" pitchFamily="34" charset="0"/>
              </a:rPr>
              <a:t>: With our brethren.</a:t>
            </a:r>
          </a:p>
          <a:p>
            <a:pPr algn="l"/>
            <a:r>
              <a:rPr lang="en-US" sz="2800" dirty="0">
                <a:latin typeface="Verdana" panose="020B0604030504040204" pitchFamily="34" charset="0"/>
                <a:ea typeface="Verdana" panose="020B0604030504040204" pitchFamily="34" charset="0"/>
              </a:rPr>
              <a:t> </a:t>
            </a:r>
          </a:p>
          <a:p>
            <a:r>
              <a:rPr lang="en-US" sz="2800" i="1" dirty="0">
                <a:latin typeface="Verdana" panose="020B0604030504040204" pitchFamily="34" charset="0"/>
                <a:ea typeface="Verdana" panose="020B0604030504040204" pitchFamily="34" charset="0"/>
              </a:rPr>
              <a:t>“Therefore I, the prisoner of the Lord, implore you to walk in a manner worthy of the calling with which you have been called, with all humility and gentleness, with patience, showing tolerance for one another in love, being diligent to preserve the unity of the Spirit in the bond of </a:t>
            </a:r>
            <a:r>
              <a:rPr lang="en-US" sz="2800" b="1" i="1" dirty="0">
                <a:latin typeface="Verdana" panose="020B0604030504040204" pitchFamily="34" charset="0"/>
                <a:ea typeface="Verdana" panose="020B0604030504040204" pitchFamily="34" charset="0"/>
              </a:rPr>
              <a:t>peace</a:t>
            </a:r>
            <a:r>
              <a:rPr lang="en-US" sz="2800" i="1" dirty="0">
                <a:latin typeface="Verdana" panose="020B0604030504040204" pitchFamily="34" charset="0"/>
                <a:ea typeface="Verdana" panose="020B0604030504040204" pitchFamily="34" charset="0"/>
              </a:rPr>
              <a:t>.” </a:t>
            </a:r>
            <a:r>
              <a:rPr lang="en-US" sz="2800" dirty="0">
                <a:latin typeface="Verdana" panose="020B0604030504040204" pitchFamily="34" charset="0"/>
                <a:ea typeface="Verdana" panose="020B0604030504040204" pitchFamily="34" charset="0"/>
              </a:rPr>
              <a:t>(Ephesians 4:1-3)</a:t>
            </a:r>
          </a:p>
        </p:txBody>
      </p:sp>
    </p:spTree>
    <p:extLst>
      <p:ext uri="{BB962C8B-B14F-4D97-AF65-F5344CB8AC3E}">
        <p14:creationId xmlns:p14="http://schemas.microsoft.com/office/powerpoint/2010/main" val="1502999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6B7D1D-FDC2-2E4D-FCBA-FA584390919A}"/>
              </a:ext>
            </a:extLst>
          </p:cNvPr>
          <p:cNvSpPr>
            <a:spLocks noGrp="1"/>
          </p:cNvSpPr>
          <p:nvPr>
            <p:ph type="ctrTitle"/>
          </p:nvPr>
        </p:nvSpPr>
        <p:spPr>
          <a:xfrm>
            <a:off x="685800" y="171726"/>
            <a:ext cx="7772400" cy="701731"/>
          </a:xfrm>
        </p:spPr>
        <p:txBody>
          <a:bodyPr>
            <a:spAutoFit/>
          </a:bodyPr>
          <a:lstStyle/>
          <a:p>
            <a:r>
              <a:rPr lang="en-US" sz="4400" b="1" dirty="0">
                <a:latin typeface="Verdana" panose="020B0604030504040204" pitchFamily="34" charset="0"/>
                <a:ea typeface="Verdana" panose="020B0604030504040204" pitchFamily="34" charset="0"/>
              </a:rPr>
              <a:t>LIVING FOR JESUS</a:t>
            </a:r>
          </a:p>
        </p:txBody>
      </p:sp>
      <p:sp>
        <p:nvSpPr>
          <p:cNvPr id="3" name="Subtitle 2">
            <a:extLst>
              <a:ext uri="{FF2B5EF4-FFF2-40B4-BE49-F238E27FC236}">
                <a16:creationId xmlns:a16="http://schemas.microsoft.com/office/drawing/2014/main" id="{E3CCCE48-0064-B0E1-0659-980E13D86387}"/>
              </a:ext>
            </a:extLst>
          </p:cNvPr>
          <p:cNvSpPr>
            <a:spLocks noGrp="1"/>
          </p:cNvSpPr>
          <p:nvPr>
            <p:ph type="subTitle" idx="1"/>
          </p:nvPr>
        </p:nvSpPr>
        <p:spPr>
          <a:xfrm>
            <a:off x="593679" y="1091822"/>
            <a:ext cx="7864520" cy="3707682"/>
          </a:xfrm>
        </p:spPr>
        <p:txBody>
          <a:bodyPr>
            <a:spAutoFit/>
          </a:bodyPr>
          <a:lstStyle/>
          <a:p>
            <a:pPr algn="l"/>
            <a:r>
              <a:rPr lang="en-US" sz="2800" b="1" dirty="0">
                <a:latin typeface="Verdana" panose="020B0604030504040204" pitchFamily="34" charset="0"/>
                <a:ea typeface="Verdana" panose="020B0604030504040204" pitchFamily="34" charset="0"/>
              </a:rPr>
              <a:t>Patience: </a:t>
            </a:r>
            <a:r>
              <a:rPr lang="en-US" sz="2800" dirty="0">
                <a:latin typeface="Verdana" panose="020B0604030504040204" pitchFamily="34" charset="0"/>
                <a:ea typeface="Verdana" panose="020B0604030504040204" pitchFamily="34" charset="0"/>
              </a:rPr>
              <a:t>Longsuffering.</a:t>
            </a:r>
          </a:p>
          <a:p>
            <a:pPr algn="l"/>
            <a:endParaRPr lang="en-US" sz="2800" dirty="0">
              <a:latin typeface="Verdana" panose="020B0604030504040204" pitchFamily="34" charset="0"/>
              <a:ea typeface="Verdana" panose="020B0604030504040204" pitchFamily="34" charset="0"/>
            </a:endParaRPr>
          </a:p>
          <a:p>
            <a:pPr algn="l"/>
            <a:r>
              <a:rPr lang="en-US" sz="2800" dirty="0">
                <a:latin typeface="Verdana" panose="020B0604030504040204" pitchFamily="34" charset="0"/>
                <a:ea typeface="Verdana" panose="020B0604030504040204" pitchFamily="34" charset="0"/>
              </a:rPr>
              <a:t>We must practice </a:t>
            </a:r>
            <a:r>
              <a:rPr lang="en-US" sz="2800" b="1" dirty="0">
                <a:latin typeface="Verdana" panose="020B0604030504040204" pitchFamily="34" charset="0"/>
                <a:ea typeface="Verdana" panose="020B0604030504040204" pitchFamily="34" charset="0"/>
              </a:rPr>
              <a:t>patience</a:t>
            </a:r>
            <a:r>
              <a:rPr lang="en-US" sz="2800" dirty="0">
                <a:latin typeface="Verdana" panose="020B0604030504040204" pitchFamily="34" charset="0"/>
                <a:ea typeface="Verdana" panose="020B0604030504040204" pitchFamily="34" charset="0"/>
              </a:rPr>
              <a:t> with all.</a:t>
            </a:r>
          </a:p>
          <a:p>
            <a:pPr algn="l"/>
            <a:endParaRPr lang="en-US" sz="2800" dirty="0">
              <a:latin typeface="Verdana" panose="020B0604030504040204" pitchFamily="34" charset="0"/>
              <a:ea typeface="Verdana" panose="020B0604030504040204" pitchFamily="34" charset="0"/>
            </a:endParaRPr>
          </a:p>
          <a:p>
            <a:r>
              <a:rPr lang="en-US" sz="2800" i="1" dirty="0">
                <a:latin typeface="Verdana" panose="020B0604030504040204" pitchFamily="34" charset="0"/>
                <a:ea typeface="Verdana" panose="020B0604030504040204" pitchFamily="34" charset="0"/>
              </a:rPr>
              <a:t>“We urge you, brethren, admonish the unruly, encourage the fainthearted, help the weak, be </a:t>
            </a:r>
            <a:r>
              <a:rPr lang="en-US" sz="2800" b="1" i="1" dirty="0">
                <a:latin typeface="Verdana" panose="020B0604030504040204" pitchFamily="34" charset="0"/>
                <a:ea typeface="Verdana" panose="020B0604030504040204" pitchFamily="34" charset="0"/>
              </a:rPr>
              <a:t>patient</a:t>
            </a:r>
            <a:r>
              <a:rPr lang="en-US" sz="2800" i="1" dirty="0">
                <a:latin typeface="Verdana" panose="020B0604030504040204" pitchFamily="34" charset="0"/>
                <a:ea typeface="Verdana" panose="020B0604030504040204" pitchFamily="34" charset="0"/>
              </a:rPr>
              <a:t> with everyone.” </a:t>
            </a:r>
            <a:br>
              <a:rPr lang="en-US" sz="2800" dirty="0">
                <a:latin typeface="Verdana" panose="020B0604030504040204" pitchFamily="34" charset="0"/>
                <a:ea typeface="Verdana" panose="020B0604030504040204" pitchFamily="34" charset="0"/>
              </a:rPr>
            </a:br>
            <a:r>
              <a:rPr lang="en-US" sz="2800" dirty="0">
                <a:latin typeface="Verdana" panose="020B0604030504040204" pitchFamily="34" charset="0"/>
                <a:ea typeface="Verdana" panose="020B0604030504040204" pitchFamily="34" charset="0"/>
              </a:rPr>
              <a:t>(1 Thessalonians 5:14)</a:t>
            </a:r>
          </a:p>
        </p:txBody>
      </p:sp>
    </p:spTree>
    <p:extLst>
      <p:ext uri="{BB962C8B-B14F-4D97-AF65-F5344CB8AC3E}">
        <p14:creationId xmlns:p14="http://schemas.microsoft.com/office/powerpoint/2010/main" val="8131838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1000"/>
                                        <p:tgtEl>
                                          <p:spTgt spid="3">
                                            <p:txEl>
                                              <p:pRg st="4" end="4"/>
                                            </p:txEl>
                                          </p:spTgt>
                                        </p:tgtEl>
                                      </p:cBhvr>
                                    </p:animEffect>
                                    <p:anim calcmode="lin" valueType="num">
                                      <p:cBhvr>
                                        <p:cTn id="1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6B7D1D-FDC2-2E4D-FCBA-FA584390919A}"/>
              </a:ext>
            </a:extLst>
          </p:cNvPr>
          <p:cNvSpPr>
            <a:spLocks noGrp="1"/>
          </p:cNvSpPr>
          <p:nvPr>
            <p:ph type="ctrTitle"/>
          </p:nvPr>
        </p:nvSpPr>
        <p:spPr>
          <a:xfrm>
            <a:off x="685800" y="171726"/>
            <a:ext cx="7772400" cy="701731"/>
          </a:xfrm>
        </p:spPr>
        <p:txBody>
          <a:bodyPr>
            <a:spAutoFit/>
          </a:bodyPr>
          <a:lstStyle/>
          <a:p>
            <a:r>
              <a:rPr lang="en-US" sz="4400" b="1" dirty="0">
                <a:latin typeface="Verdana" panose="020B0604030504040204" pitchFamily="34" charset="0"/>
                <a:ea typeface="Verdana" panose="020B0604030504040204" pitchFamily="34" charset="0"/>
              </a:rPr>
              <a:t>LIVING FOR JESUS</a:t>
            </a:r>
          </a:p>
        </p:txBody>
      </p:sp>
      <p:sp>
        <p:nvSpPr>
          <p:cNvPr id="3" name="Subtitle 2">
            <a:extLst>
              <a:ext uri="{FF2B5EF4-FFF2-40B4-BE49-F238E27FC236}">
                <a16:creationId xmlns:a16="http://schemas.microsoft.com/office/drawing/2014/main" id="{E3CCCE48-0064-B0E1-0659-980E13D86387}"/>
              </a:ext>
            </a:extLst>
          </p:cNvPr>
          <p:cNvSpPr>
            <a:spLocks noGrp="1"/>
          </p:cNvSpPr>
          <p:nvPr>
            <p:ph type="subTitle" idx="1"/>
          </p:nvPr>
        </p:nvSpPr>
        <p:spPr>
          <a:xfrm>
            <a:off x="464024" y="1091822"/>
            <a:ext cx="8243248" cy="5521512"/>
          </a:xfrm>
        </p:spPr>
        <p:txBody>
          <a:bodyPr>
            <a:spAutoFit/>
          </a:bodyPr>
          <a:lstStyle/>
          <a:p>
            <a:pPr algn="l">
              <a:spcBef>
                <a:spcPts val="0"/>
              </a:spcBef>
            </a:pPr>
            <a:r>
              <a:rPr lang="en-US" sz="2800" b="1" dirty="0">
                <a:latin typeface="Verdana" panose="020B0604030504040204" pitchFamily="34" charset="0"/>
                <a:ea typeface="Verdana" panose="020B0604030504040204" pitchFamily="34" charset="0"/>
              </a:rPr>
              <a:t>Patience: </a:t>
            </a:r>
            <a:r>
              <a:rPr lang="en-US" sz="2800" dirty="0">
                <a:latin typeface="Verdana" panose="020B0604030504040204" pitchFamily="34" charset="0"/>
                <a:ea typeface="Verdana" panose="020B0604030504040204" pitchFamily="34" charset="0"/>
              </a:rPr>
              <a:t>Longsuffering.</a:t>
            </a:r>
          </a:p>
          <a:p>
            <a:pPr algn="l">
              <a:spcBef>
                <a:spcPts val="0"/>
              </a:spcBef>
            </a:pPr>
            <a:r>
              <a:rPr lang="en-US" sz="2800" dirty="0">
                <a:latin typeface="Verdana" panose="020B0604030504040204" pitchFamily="34" charset="0"/>
                <a:ea typeface="Verdana" panose="020B0604030504040204" pitchFamily="34" charset="0"/>
              </a:rPr>
              <a:t>We must practice </a:t>
            </a:r>
            <a:r>
              <a:rPr lang="en-US" sz="2800" b="1" dirty="0">
                <a:latin typeface="Verdana" panose="020B0604030504040204" pitchFamily="34" charset="0"/>
                <a:ea typeface="Verdana" panose="020B0604030504040204" pitchFamily="34" charset="0"/>
              </a:rPr>
              <a:t>patience</a:t>
            </a:r>
            <a:r>
              <a:rPr lang="en-US" sz="2800" dirty="0">
                <a:latin typeface="Verdana" panose="020B0604030504040204" pitchFamily="34" charset="0"/>
                <a:ea typeface="Verdana" panose="020B0604030504040204" pitchFamily="34" charset="0"/>
              </a:rPr>
              <a:t> when wronged. </a:t>
            </a:r>
          </a:p>
          <a:p>
            <a:pPr>
              <a:spcBef>
                <a:spcPts val="0"/>
              </a:spcBef>
            </a:pPr>
            <a:r>
              <a:rPr lang="en-US" sz="2800" i="1" dirty="0">
                <a:latin typeface="Verdana" panose="020B0604030504040204" pitchFamily="34" charset="0"/>
                <a:ea typeface="Verdana" panose="020B0604030504040204" pitchFamily="34" charset="0"/>
              </a:rPr>
              <a:t>“The Lord’s bond-servant must not be quarrelsome, but be kind to all, able to teach, </a:t>
            </a:r>
            <a:r>
              <a:rPr lang="en-US" sz="2800" b="1" i="1" dirty="0">
                <a:latin typeface="Verdana" panose="020B0604030504040204" pitchFamily="34" charset="0"/>
                <a:ea typeface="Verdana" panose="020B0604030504040204" pitchFamily="34" charset="0"/>
              </a:rPr>
              <a:t>patient</a:t>
            </a:r>
            <a:r>
              <a:rPr lang="en-US" sz="2800" i="1" dirty="0">
                <a:latin typeface="Verdana" panose="020B0604030504040204" pitchFamily="34" charset="0"/>
                <a:ea typeface="Verdana" panose="020B0604030504040204" pitchFamily="34" charset="0"/>
              </a:rPr>
              <a:t> when wronged …” </a:t>
            </a:r>
            <a:br>
              <a:rPr lang="en-US" sz="2800" i="1" dirty="0">
                <a:latin typeface="Verdana" panose="020B0604030504040204" pitchFamily="34" charset="0"/>
                <a:ea typeface="Verdana" panose="020B0604030504040204" pitchFamily="34" charset="0"/>
              </a:rPr>
            </a:br>
            <a:r>
              <a:rPr lang="en-US" sz="2800" dirty="0">
                <a:latin typeface="Verdana" panose="020B0604030504040204" pitchFamily="34" charset="0"/>
                <a:ea typeface="Verdana" panose="020B0604030504040204" pitchFamily="34" charset="0"/>
              </a:rPr>
              <a:t>(2 Timothy 2:24)</a:t>
            </a:r>
          </a:p>
          <a:p>
            <a:pPr algn="l">
              <a:spcBef>
                <a:spcPts val="0"/>
              </a:spcBef>
            </a:pPr>
            <a:endParaRPr lang="en-US" sz="2800" dirty="0">
              <a:latin typeface="Verdana" panose="020B0604030504040204" pitchFamily="34" charset="0"/>
              <a:ea typeface="Verdana" panose="020B0604030504040204" pitchFamily="34" charset="0"/>
            </a:endParaRPr>
          </a:p>
          <a:p>
            <a:pPr algn="l">
              <a:spcBef>
                <a:spcPts val="0"/>
              </a:spcBef>
            </a:pPr>
            <a:r>
              <a:rPr lang="en-US" sz="2800" dirty="0">
                <a:latin typeface="Verdana" panose="020B0604030504040204" pitchFamily="34" charset="0"/>
                <a:ea typeface="Verdana" panose="020B0604030504040204" pitchFamily="34" charset="0"/>
              </a:rPr>
              <a:t>We must practice </a:t>
            </a:r>
            <a:r>
              <a:rPr lang="en-US" sz="2800" b="1" dirty="0">
                <a:latin typeface="Verdana" panose="020B0604030504040204" pitchFamily="34" charset="0"/>
                <a:ea typeface="Verdana" panose="020B0604030504040204" pitchFamily="34" charset="0"/>
              </a:rPr>
              <a:t>patience</a:t>
            </a:r>
            <a:r>
              <a:rPr lang="en-US" sz="2800" dirty="0">
                <a:latin typeface="Verdana" panose="020B0604030504040204" pitchFamily="34" charset="0"/>
                <a:ea typeface="Verdana" panose="020B0604030504040204" pitchFamily="34" charset="0"/>
              </a:rPr>
              <a:t> </a:t>
            </a:r>
            <a:r>
              <a:rPr lang="en-US" sz="2800" kern="100" dirty="0">
                <a:effectLst/>
                <a:latin typeface="Verdana" panose="020B0604030504040204" pitchFamily="34" charset="0"/>
                <a:ea typeface="Verdana" panose="020B0604030504040204" pitchFamily="34" charset="0"/>
                <a:cs typeface="Times New Roman" panose="02020603050405020304" pitchFamily="18" charset="0"/>
              </a:rPr>
              <a:t>while undergoing trials and tribulations.</a:t>
            </a:r>
          </a:p>
          <a:p>
            <a:pPr>
              <a:spcBef>
                <a:spcPts val="0"/>
              </a:spcBef>
            </a:pPr>
            <a:r>
              <a:rPr lang="en-US" sz="2800" i="1" kern="100" dirty="0">
                <a:effectLst/>
                <a:latin typeface="Verdana" panose="020B0604030504040204" pitchFamily="34" charset="0"/>
                <a:ea typeface="Verdana" panose="020B0604030504040204" pitchFamily="34" charset="0"/>
                <a:cs typeface="Times New Roman" panose="02020603050405020304" pitchFamily="18" charset="0"/>
              </a:rPr>
              <a:t>“For what credit is there if, when you sin and are harshly treated, you endure it with </a:t>
            </a:r>
            <a:r>
              <a:rPr lang="en-US" sz="2800" b="1" i="1" kern="100" dirty="0">
                <a:effectLst/>
                <a:latin typeface="Verdana" panose="020B0604030504040204" pitchFamily="34" charset="0"/>
                <a:ea typeface="Verdana" panose="020B0604030504040204" pitchFamily="34" charset="0"/>
                <a:cs typeface="Times New Roman" panose="02020603050405020304" pitchFamily="18" charset="0"/>
              </a:rPr>
              <a:t>patience</a:t>
            </a:r>
            <a:r>
              <a:rPr lang="en-US" sz="2800" i="1" kern="100" dirty="0">
                <a:effectLst/>
                <a:latin typeface="Verdana" panose="020B0604030504040204" pitchFamily="34" charset="0"/>
                <a:ea typeface="Verdana" panose="020B0604030504040204" pitchFamily="34" charset="0"/>
                <a:cs typeface="Times New Roman" panose="02020603050405020304" pitchFamily="18" charset="0"/>
              </a:rPr>
              <a:t>? But if when you do what is right and suffer for it you </a:t>
            </a:r>
            <a:r>
              <a:rPr lang="en-US" sz="2800" b="1" i="1" kern="100" dirty="0">
                <a:effectLst/>
                <a:latin typeface="Verdana" panose="020B0604030504040204" pitchFamily="34" charset="0"/>
                <a:ea typeface="Verdana" panose="020B0604030504040204" pitchFamily="34" charset="0"/>
                <a:cs typeface="Times New Roman" panose="02020603050405020304" pitchFamily="18" charset="0"/>
              </a:rPr>
              <a:t>patiently</a:t>
            </a:r>
            <a:r>
              <a:rPr lang="en-US" sz="2800" i="1" kern="100" dirty="0">
                <a:effectLst/>
                <a:latin typeface="Verdana" panose="020B0604030504040204" pitchFamily="34" charset="0"/>
                <a:ea typeface="Verdana" panose="020B0604030504040204" pitchFamily="34" charset="0"/>
                <a:cs typeface="Times New Roman" panose="02020603050405020304" pitchFamily="18" charset="0"/>
              </a:rPr>
              <a:t> endure it, this finds favor with God.” </a:t>
            </a:r>
            <a:r>
              <a:rPr lang="en-US" sz="2800" kern="100" dirty="0">
                <a:effectLst/>
                <a:latin typeface="Verdana" panose="020B0604030504040204" pitchFamily="34" charset="0"/>
                <a:ea typeface="Verdana" panose="020B0604030504040204" pitchFamily="34" charset="0"/>
                <a:cs typeface="Times New Roman" panose="02020603050405020304" pitchFamily="18" charset="0"/>
              </a:rPr>
              <a:t>(1 Peter 2:20)</a:t>
            </a:r>
          </a:p>
        </p:txBody>
      </p:sp>
    </p:spTree>
    <p:extLst>
      <p:ext uri="{BB962C8B-B14F-4D97-AF65-F5344CB8AC3E}">
        <p14:creationId xmlns:p14="http://schemas.microsoft.com/office/powerpoint/2010/main" val="12070290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1000"/>
                                        <p:tgtEl>
                                          <p:spTgt spid="3">
                                            <p:txEl>
                                              <p:pRg st="4" end="4"/>
                                            </p:txEl>
                                          </p:spTgt>
                                        </p:tgtEl>
                                      </p:cBhvr>
                                    </p:animEffect>
                                    <p:anim calcmode="lin" valueType="num">
                                      <p:cBhvr>
                                        <p:cTn id="2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4" end="4"/>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fade">
                                      <p:cBhvr>
                                        <p:cTn id="24" dur="1000"/>
                                        <p:tgtEl>
                                          <p:spTgt spid="3">
                                            <p:txEl>
                                              <p:pRg st="5" end="5"/>
                                            </p:txEl>
                                          </p:spTgt>
                                        </p:tgtEl>
                                      </p:cBhvr>
                                    </p:animEffect>
                                    <p:anim calcmode="lin" valueType="num">
                                      <p:cBhvr>
                                        <p:cTn id="2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6B7D1D-FDC2-2E4D-FCBA-FA584390919A}"/>
              </a:ext>
            </a:extLst>
          </p:cNvPr>
          <p:cNvSpPr>
            <a:spLocks noGrp="1"/>
          </p:cNvSpPr>
          <p:nvPr>
            <p:ph type="ctrTitle"/>
          </p:nvPr>
        </p:nvSpPr>
        <p:spPr>
          <a:xfrm>
            <a:off x="685800" y="171726"/>
            <a:ext cx="7772400" cy="701731"/>
          </a:xfrm>
        </p:spPr>
        <p:txBody>
          <a:bodyPr>
            <a:spAutoFit/>
          </a:bodyPr>
          <a:lstStyle/>
          <a:p>
            <a:r>
              <a:rPr lang="en-US" sz="4400" b="1" dirty="0">
                <a:latin typeface="Verdana" panose="020B0604030504040204" pitchFamily="34" charset="0"/>
                <a:ea typeface="Verdana" panose="020B0604030504040204" pitchFamily="34" charset="0"/>
              </a:rPr>
              <a:t>LIVING FOR JESUS</a:t>
            </a:r>
          </a:p>
        </p:txBody>
      </p:sp>
      <p:sp>
        <p:nvSpPr>
          <p:cNvPr id="3" name="Subtitle 2">
            <a:extLst>
              <a:ext uri="{FF2B5EF4-FFF2-40B4-BE49-F238E27FC236}">
                <a16:creationId xmlns:a16="http://schemas.microsoft.com/office/drawing/2014/main" id="{E3CCCE48-0064-B0E1-0659-980E13D86387}"/>
              </a:ext>
            </a:extLst>
          </p:cNvPr>
          <p:cNvSpPr>
            <a:spLocks noGrp="1"/>
          </p:cNvSpPr>
          <p:nvPr>
            <p:ph type="subTitle" idx="1"/>
          </p:nvPr>
        </p:nvSpPr>
        <p:spPr>
          <a:xfrm>
            <a:off x="593679" y="1091822"/>
            <a:ext cx="7864520" cy="4095480"/>
          </a:xfrm>
        </p:spPr>
        <p:txBody>
          <a:bodyPr>
            <a:spAutoFit/>
          </a:bodyPr>
          <a:lstStyle/>
          <a:p>
            <a:pPr algn="l"/>
            <a:r>
              <a:rPr lang="en-US" sz="2800" b="1" dirty="0">
                <a:latin typeface="Verdana" panose="020B0604030504040204" pitchFamily="34" charset="0"/>
                <a:ea typeface="Verdana" panose="020B0604030504040204" pitchFamily="34" charset="0"/>
              </a:rPr>
              <a:t>Kindness: </a:t>
            </a:r>
            <a:r>
              <a:rPr lang="en-US" sz="2800" dirty="0">
                <a:latin typeface="Verdana" panose="020B0604030504040204" pitchFamily="34" charset="0"/>
                <a:ea typeface="Verdana" panose="020B0604030504040204" pitchFamily="34" charset="0"/>
              </a:rPr>
              <a:t>Kind – a group of individuals linked by traits held in common (human).</a:t>
            </a:r>
          </a:p>
          <a:p>
            <a:pPr algn="l"/>
            <a:endParaRPr lang="en-US" sz="2800" dirty="0">
              <a:latin typeface="Verdana" panose="020B0604030504040204" pitchFamily="34" charset="0"/>
              <a:ea typeface="Verdana" panose="020B0604030504040204" pitchFamily="34" charset="0"/>
            </a:endParaRPr>
          </a:p>
          <a:p>
            <a:pPr algn="l"/>
            <a:r>
              <a:rPr lang="en-US" sz="2800" dirty="0">
                <a:latin typeface="Verdana" panose="020B0604030504040204" pitchFamily="34" charset="0"/>
                <a:ea typeface="Verdana" panose="020B0604030504040204" pitchFamily="34" charset="0"/>
              </a:rPr>
              <a:t>We must show </a:t>
            </a:r>
            <a:r>
              <a:rPr lang="en-US" sz="2800" b="1" dirty="0">
                <a:latin typeface="Verdana" panose="020B0604030504040204" pitchFamily="34" charset="0"/>
                <a:ea typeface="Verdana" panose="020B0604030504040204" pitchFamily="34" charset="0"/>
              </a:rPr>
              <a:t>kindness</a:t>
            </a:r>
            <a:r>
              <a:rPr lang="en-US" sz="2800" dirty="0">
                <a:latin typeface="Verdana" panose="020B0604030504040204" pitchFamily="34" charset="0"/>
                <a:ea typeface="Verdana" panose="020B0604030504040204" pitchFamily="34" charset="0"/>
              </a:rPr>
              <a:t> in conduct towards all others. </a:t>
            </a:r>
          </a:p>
          <a:p>
            <a:pPr algn="l"/>
            <a:endParaRPr lang="en-US" sz="2800" dirty="0">
              <a:latin typeface="Verdana" panose="020B0604030504040204" pitchFamily="34" charset="0"/>
              <a:ea typeface="Verdana" panose="020B0604030504040204" pitchFamily="34" charset="0"/>
            </a:endParaRPr>
          </a:p>
          <a:p>
            <a:r>
              <a:rPr lang="en-US" sz="2800" i="1" dirty="0">
                <a:latin typeface="Verdana" panose="020B0604030504040204" pitchFamily="34" charset="0"/>
                <a:ea typeface="Verdana" panose="020B0604030504040204" pitchFamily="34" charset="0"/>
              </a:rPr>
              <a:t>“</a:t>
            </a:r>
            <a:r>
              <a:rPr lang="en-US" sz="2800" b="1" i="1" dirty="0">
                <a:latin typeface="Verdana" panose="020B0604030504040204" pitchFamily="34" charset="0"/>
                <a:ea typeface="Verdana" panose="020B0604030504040204" pitchFamily="34" charset="0"/>
              </a:rPr>
              <a:t>Be kind </a:t>
            </a:r>
            <a:r>
              <a:rPr lang="en-US" sz="2800" i="1" dirty="0">
                <a:latin typeface="Verdana" panose="020B0604030504040204" pitchFamily="34" charset="0"/>
                <a:ea typeface="Verdana" panose="020B0604030504040204" pitchFamily="34" charset="0"/>
              </a:rPr>
              <a:t>to one another, tender-hearted, forgiving each other, just as God in Christ also has forgiven you.” </a:t>
            </a:r>
            <a:r>
              <a:rPr lang="en-US" sz="2800" dirty="0">
                <a:latin typeface="Verdana" panose="020B0604030504040204" pitchFamily="34" charset="0"/>
                <a:ea typeface="Verdana" panose="020B0604030504040204" pitchFamily="34" charset="0"/>
              </a:rPr>
              <a:t>(Ephesians 4:32)</a:t>
            </a:r>
          </a:p>
        </p:txBody>
      </p:sp>
    </p:spTree>
    <p:extLst>
      <p:ext uri="{BB962C8B-B14F-4D97-AF65-F5344CB8AC3E}">
        <p14:creationId xmlns:p14="http://schemas.microsoft.com/office/powerpoint/2010/main" val="9055553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1000"/>
                                        <p:tgtEl>
                                          <p:spTgt spid="3">
                                            <p:txEl>
                                              <p:pRg st="4" end="4"/>
                                            </p:txEl>
                                          </p:spTgt>
                                        </p:tgtEl>
                                      </p:cBhvr>
                                    </p:animEffect>
                                    <p:anim calcmode="lin" valueType="num">
                                      <p:cBhvr>
                                        <p:cTn id="1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6B7D1D-FDC2-2E4D-FCBA-FA584390919A}"/>
              </a:ext>
            </a:extLst>
          </p:cNvPr>
          <p:cNvSpPr>
            <a:spLocks noGrp="1"/>
          </p:cNvSpPr>
          <p:nvPr>
            <p:ph type="ctrTitle"/>
          </p:nvPr>
        </p:nvSpPr>
        <p:spPr>
          <a:xfrm>
            <a:off x="685800" y="171726"/>
            <a:ext cx="7772400" cy="701731"/>
          </a:xfrm>
        </p:spPr>
        <p:txBody>
          <a:bodyPr>
            <a:spAutoFit/>
          </a:bodyPr>
          <a:lstStyle/>
          <a:p>
            <a:r>
              <a:rPr lang="en-US" sz="4400" b="1" dirty="0">
                <a:latin typeface="Verdana" panose="020B0604030504040204" pitchFamily="34" charset="0"/>
                <a:ea typeface="Verdana" panose="020B0604030504040204" pitchFamily="34" charset="0"/>
              </a:rPr>
              <a:t>LIVING FOR JESUS</a:t>
            </a:r>
          </a:p>
        </p:txBody>
      </p:sp>
      <p:sp>
        <p:nvSpPr>
          <p:cNvPr id="3" name="Subtitle 2">
            <a:extLst>
              <a:ext uri="{FF2B5EF4-FFF2-40B4-BE49-F238E27FC236}">
                <a16:creationId xmlns:a16="http://schemas.microsoft.com/office/drawing/2014/main" id="{E3CCCE48-0064-B0E1-0659-980E13D86387}"/>
              </a:ext>
            </a:extLst>
          </p:cNvPr>
          <p:cNvSpPr>
            <a:spLocks noGrp="1"/>
          </p:cNvSpPr>
          <p:nvPr>
            <p:ph type="subTitle" idx="1"/>
          </p:nvPr>
        </p:nvSpPr>
        <p:spPr>
          <a:xfrm>
            <a:off x="273379" y="1091822"/>
            <a:ext cx="8618491" cy="5521512"/>
          </a:xfrm>
        </p:spPr>
        <p:txBody>
          <a:bodyPr wrap="square">
            <a:spAutoFit/>
          </a:bodyPr>
          <a:lstStyle/>
          <a:p>
            <a:pPr algn="l">
              <a:spcBef>
                <a:spcPts val="0"/>
              </a:spcBef>
            </a:pPr>
            <a:r>
              <a:rPr lang="en-US" sz="2800" b="1" dirty="0">
                <a:latin typeface="Verdana" panose="020B0604030504040204" pitchFamily="34" charset="0"/>
                <a:ea typeface="Verdana" panose="020B0604030504040204" pitchFamily="34" charset="0"/>
              </a:rPr>
              <a:t>Goodness:</a:t>
            </a:r>
            <a:r>
              <a:rPr lang="en-US" sz="2800" dirty="0">
                <a:latin typeface="Verdana" panose="020B0604030504040204" pitchFamily="34" charset="0"/>
                <a:ea typeface="Verdana" panose="020B0604030504040204" pitchFamily="34" charset="0"/>
              </a:rPr>
              <a:t> The practice of being good. Good thoughts lead to good words and good actions.</a:t>
            </a:r>
          </a:p>
          <a:p>
            <a:pPr algn="l">
              <a:spcBef>
                <a:spcPts val="0"/>
              </a:spcBef>
            </a:pPr>
            <a:endParaRPr lang="en-US" sz="2800" dirty="0">
              <a:latin typeface="Verdana" panose="020B0604030504040204" pitchFamily="34" charset="0"/>
              <a:ea typeface="Verdana" panose="020B0604030504040204" pitchFamily="34" charset="0"/>
            </a:endParaRPr>
          </a:p>
          <a:p>
            <a:pPr>
              <a:spcBef>
                <a:spcPts val="0"/>
              </a:spcBef>
            </a:pPr>
            <a:r>
              <a:rPr lang="en-US" sz="2800" i="1" dirty="0">
                <a:latin typeface="Verdana" panose="020B0604030504040204" pitchFamily="34" charset="0"/>
                <a:ea typeface="Verdana" panose="020B0604030504040204" pitchFamily="34" charset="0"/>
              </a:rPr>
              <a:t>“This is a trustworthy statement; and concerning these things I want you to speak confidently, so that those who have believed God will be careful to engage in </a:t>
            </a:r>
            <a:r>
              <a:rPr lang="en-US" sz="2800" b="1" i="1" dirty="0">
                <a:latin typeface="Verdana" panose="020B0604030504040204" pitchFamily="34" charset="0"/>
                <a:ea typeface="Verdana" panose="020B0604030504040204" pitchFamily="34" charset="0"/>
              </a:rPr>
              <a:t>good deeds</a:t>
            </a:r>
            <a:r>
              <a:rPr lang="en-US" sz="2800" i="1" dirty="0">
                <a:latin typeface="Verdana" panose="020B0604030504040204" pitchFamily="34" charset="0"/>
                <a:ea typeface="Verdana" panose="020B0604030504040204" pitchFamily="34" charset="0"/>
              </a:rPr>
              <a:t>. These things are good and profitable for men.” </a:t>
            </a:r>
            <a:r>
              <a:rPr lang="en-US" sz="2800" dirty="0">
                <a:latin typeface="Verdana" panose="020B0604030504040204" pitchFamily="34" charset="0"/>
                <a:ea typeface="Verdana" panose="020B0604030504040204" pitchFamily="34" charset="0"/>
              </a:rPr>
              <a:t>(Titus 3:8)</a:t>
            </a:r>
          </a:p>
          <a:p>
            <a:pPr>
              <a:spcBef>
                <a:spcPts val="0"/>
              </a:spcBef>
            </a:pPr>
            <a:endParaRPr lang="en-US" sz="2800" dirty="0">
              <a:latin typeface="Verdana" panose="020B0604030504040204" pitchFamily="34" charset="0"/>
              <a:ea typeface="Verdana" panose="020B0604030504040204" pitchFamily="34" charset="0"/>
            </a:endParaRPr>
          </a:p>
          <a:p>
            <a:pPr>
              <a:spcBef>
                <a:spcPts val="0"/>
              </a:spcBef>
            </a:pPr>
            <a:r>
              <a:rPr lang="en-US" sz="2800" i="1" dirty="0">
                <a:latin typeface="Verdana" panose="020B0604030504040204" pitchFamily="34" charset="0"/>
                <a:ea typeface="Verdana" panose="020B0604030504040204" pitchFamily="34" charset="0"/>
              </a:rPr>
              <a:t>“Our people must also learn to engage in </a:t>
            </a:r>
            <a:r>
              <a:rPr lang="en-US" sz="2800" b="1" i="1" dirty="0">
                <a:latin typeface="Verdana" panose="020B0604030504040204" pitchFamily="34" charset="0"/>
                <a:ea typeface="Verdana" panose="020B0604030504040204" pitchFamily="34" charset="0"/>
              </a:rPr>
              <a:t>good deeds </a:t>
            </a:r>
            <a:r>
              <a:rPr lang="en-US" sz="2800" i="1" dirty="0">
                <a:latin typeface="Verdana" panose="020B0604030504040204" pitchFamily="34" charset="0"/>
                <a:ea typeface="Verdana" panose="020B0604030504040204" pitchFamily="34" charset="0"/>
              </a:rPr>
              <a:t>to meet pressing needs, so that they will not be unfruitful.” </a:t>
            </a:r>
            <a:br>
              <a:rPr lang="en-US" sz="2800" dirty="0">
                <a:latin typeface="Verdana" panose="020B0604030504040204" pitchFamily="34" charset="0"/>
                <a:ea typeface="Verdana" panose="020B0604030504040204" pitchFamily="34" charset="0"/>
              </a:rPr>
            </a:br>
            <a:r>
              <a:rPr lang="en-US" sz="2800" dirty="0">
                <a:latin typeface="Verdana" panose="020B0604030504040204" pitchFamily="34" charset="0"/>
                <a:ea typeface="Verdana" panose="020B0604030504040204" pitchFamily="34" charset="0"/>
              </a:rPr>
              <a:t>(Titus 3:14)</a:t>
            </a:r>
          </a:p>
        </p:txBody>
      </p:sp>
    </p:spTree>
    <p:extLst>
      <p:ext uri="{BB962C8B-B14F-4D97-AF65-F5344CB8AC3E}">
        <p14:creationId xmlns:p14="http://schemas.microsoft.com/office/powerpoint/2010/main" val="6181716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4" end="4"/>
                                            </p:txEl>
                                          </p:spTgt>
                                        </p:tgtEl>
                                        <p:attrNameLst>
                                          <p:attrName>style.visibility</p:attrName>
                                        </p:attrNameLst>
                                      </p:cBhvr>
                                      <p:to>
                                        <p:strVal val="visible"/>
                                      </p:to>
                                    </p:set>
                                    <p:animEffect transition="in" filter="fade">
                                      <p:cBhvr>
                                        <p:cTn id="14" dur="1000"/>
                                        <p:tgtEl>
                                          <p:spTgt spid="3">
                                            <p:txEl>
                                              <p:pRg st="4" end="4"/>
                                            </p:txEl>
                                          </p:spTgt>
                                        </p:tgtEl>
                                      </p:cBhvr>
                                    </p:animEffect>
                                    <p:anim calcmode="lin" valueType="num">
                                      <p:cBhvr>
                                        <p:cTn id="1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6B7D1D-FDC2-2E4D-FCBA-FA584390919A}"/>
              </a:ext>
            </a:extLst>
          </p:cNvPr>
          <p:cNvSpPr>
            <a:spLocks noGrp="1"/>
          </p:cNvSpPr>
          <p:nvPr>
            <p:ph type="ctrTitle"/>
          </p:nvPr>
        </p:nvSpPr>
        <p:spPr>
          <a:xfrm>
            <a:off x="685800" y="171726"/>
            <a:ext cx="7772400" cy="701731"/>
          </a:xfrm>
        </p:spPr>
        <p:txBody>
          <a:bodyPr>
            <a:spAutoFit/>
          </a:bodyPr>
          <a:lstStyle/>
          <a:p>
            <a:r>
              <a:rPr lang="en-US" sz="4400" b="1" dirty="0">
                <a:latin typeface="Verdana" panose="020B0604030504040204" pitchFamily="34" charset="0"/>
                <a:ea typeface="Verdana" panose="020B0604030504040204" pitchFamily="34" charset="0"/>
              </a:rPr>
              <a:t>LIVING FOR JESUS</a:t>
            </a:r>
          </a:p>
        </p:txBody>
      </p:sp>
      <p:sp>
        <p:nvSpPr>
          <p:cNvPr id="3" name="Subtitle 2">
            <a:extLst>
              <a:ext uri="{FF2B5EF4-FFF2-40B4-BE49-F238E27FC236}">
                <a16:creationId xmlns:a16="http://schemas.microsoft.com/office/drawing/2014/main" id="{E3CCCE48-0064-B0E1-0659-980E13D86387}"/>
              </a:ext>
            </a:extLst>
          </p:cNvPr>
          <p:cNvSpPr>
            <a:spLocks noGrp="1"/>
          </p:cNvSpPr>
          <p:nvPr>
            <p:ph type="subTitle" idx="1"/>
          </p:nvPr>
        </p:nvSpPr>
        <p:spPr>
          <a:xfrm>
            <a:off x="179109" y="1091822"/>
            <a:ext cx="8748075" cy="5521512"/>
          </a:xfrm>
        </p:spPr>
        <p:txBody>
          <a:bodyPr wrap="square">
            <a:spAutoFit/>
          </a:bodyPr>
          <a:lstStyle/>
          <a:p>
            <a:pPr algn="l">
              <a:spcBef>
                <a:spcPts val="0"/>
              </a:spcBef>
            </a:pPr>
            <a:r>
              <a:rPr lang="en-US" sz="2800" b="1" dirty="0">
                <a:latin typeface="Verdana" panose="020B0604030504040204" pitchFamily="34" charset="0"/>
                <a:ea typeface="Verdana" panose="020B0604030504040204" pitchFamily="34" charset="0"/>
              </a:rPr>
              <a:t>Faithfulness: </a:t>
            </a:r>
            <a:r>
              <a:rPr lang="en-US" sz="2800" dirty="0">
                <a:latin typeface="Verdana" panose="020B0604030504040204" pitchFamily="34" charset="0"/>
                <a:ea typeface="Verdana" panose="020B0604030504040204" pitchFamily="34" charset="0"/>
              </a:rPr>
              <a:t>We must be faithful (trustworthy) in our dealings with God.</a:t>
            </a:r>
          </a:p>
          <a:p>
            <a:pPr>
              <a:spcBef>
                <a:spcPts val="0"/>
              </a:spcBef>
            </a:pPr>
            <a:endParaRPr lang="en-US" sz="2800" i="1" dirty="0">
              <a:latin typeface="Verdana" panose="020B0604030504040204" pitchFamily="34" charset="0"/>
              <a:ea typeface="Verdana" panose="020B0604030504040204" pitchFamily="34" charset="0"/>
            </a:endParaRPr>
          </a:p>
          <a:p>
            <a:pPr>
              <a:spcBef>
                <a:spcPts val="0"/>
              </a:spcBef>
            </a:pPr>
            <a:r>
              <a:rPr lang="en-US" sz="2800" i="1" dirty="0">
                <a:latin typeface="Verdana" panose="020B0604030504040204" pitchFamily="34" charset="0"/>
                <a:ea typeface="Verdana" panose="020B0604030504040204" pitchFamily="34" charset="0"/>
              </a:rPr>
              <a:t>“And without </a:t>
            </a:r>
            <a:r>
              <a:rPr lang="en-US" sz="2800" b="1" i="1" dirty="0">
                <a:latin typeface="Verdana" panose="020B0604030504040204" pitchFamily="34" charset="0"/>
                <a:ea typeface="Verdana" panose="020B0604030504040204" pitchFamily="34" charset="0"/>
              </a:rPr>
              <a:t>faith</a:t>
            </a:r>
            <a:r>
              <a:rPr lang="en-US" sz="2800" i="1" dirty="0">
                <a:latin typeface="Verdana" panose="020B0604030504040204" pitchFamily="34" charset="0"/>
                <a:ea typeface="Verdana" panose="020B0604030504040204" pitchFamily="34" charset="0"/>
              </a:rPr>
              <a:t> it is impossible to please Him, for he who comes to God must believe that He is and that He is a rewarder of those who seek Him.” </a:t>
            </a:r>
            <a:r>
              <a:rPr lang="en-US" sz="2800" dirty="0">
                <a:latin typeface="Verdana" panose="020B0604030504040204" pitchFamily="34" charset="0"/>
                <a:ea typeface="Verdana" panose="020B0604030504040204" pitchFamily="34" charset="0"/>
              </a:rPr>
              <a:t>(Hebrews 11:6)</a:t>
            </a:r>
          </a:p>
          <a:p>
            <a:pPr algn="l">
              <a:spcBef>
                <a:spcPts val="0"/>
              </a:spcBef>
            </a:pPr>
            <a:endParaRPr lang="en-US" sz="2800" dirty="0">
              <a:latin typeface="Verdana" panose="020B0604030504040204" pitchFamily="34" charset="0"/>
              <a:ea typeface="Verdana" panose="020B0604030504040204" pitchFamily="34" charset="0"/>
            </a:endParaRPr>
          </a:p>
          <a:p>
            <a:pPr algn="l">
              <a:spcBef>
                <a:spcPts val="0"/>
              </a:spcBef>
            </a:pPr>
            <a:r>
              <a:rPr lang="en-US" sz="2800" dirty="0">
                <a:latin typeface="Verdana" panose="020B0604030504040204" pitchFamily="34" charset="0"/>
                <a:ea typeface="Verdana" panose="020B0604030504040204" pitchFamily="34" charset="0"/>
              </a:rPr>
              <a:t>We must be </a:t>
            </a:r>
            <a:r>
              <a:rPr lang="en-US" sz="2800" b="1" dirty="0">
                <a:latin typeface="Verdana" panose="020B0604030504040204" pitchFamily="34" charset="0"/>
                <a:ea typeface="Verdana" panose="020B0604030504040204" pitchFamily="34" charset="0"/>
              </a:rPr>
              <a:t>faithful</a:t>
            </a:r>
            <a:r>
              <a:rPr lang="en-US" sz="2800" dirty="0">
                <a:latin typeface="Verdana" panose="020B0604030504040204" pitchFamily="34" charset="0"/>
                <a:ea typeface="Verdana" panose="020B0604030504040204" pitchFamily="34" charset="0"/>
              </a:rPr>
              <a:t> with one another.</a:t>
            </a:r>
          </a:p>
          <a:p>
            <a:pPr algn="l">
              <a:spcBef>
                <a:spcPts val="0"/>
              </a:spcBef>
            </a:pPr>
            <a:endParaRPr lang="en-US" sz="2800" dirty="0">
              <a:latin typeface="Verdana" panose="020B0604030504040204" pitchFamily="34" charset="0"/>
              <a:ea typeface="Verdana" panose="020B0604030504040204" pitchFamily="34" charset="0"/>
            </a:endParaRPr>
          </a:p>
          <a:p>
            <a:pPr>
              <a:spcBef>
                <a:spcPts val="0"/>
              </a:spcBef>
            </a:pPr>
            <a:r>
              <a:rPr lang="en-US" sz="2800" i="1" dirty="0">
                <a:latin typeface="Verdana" panose="020B0604030504040204" pitchFamily="34" charset="0"/>
                <a:ea typeface="Verdana" panose="020B0604030504040204" pitchFamily="34" charset="0"/>
              </a:rPr>
              <a:t>“Beloved, you are acting </a:t>
            </a:r>
            <a:r>
              <a:rPr lang="en-US" sz="2800" b="1" i="1" dirty="0">
                <a:latin typeface="Verdana" panose="020B0604030504040204" pitchFamily="34" charset="0"/>
                <a:ea typeface="Verdana" panose="020B0604030504040204" pitchFamily="34" charset="0"/>
              </a:rPr>
              <a:t>faithfully</a:t>
            </a:r>
            <a:r>
              <a:rPr lang="en-US" sz="2800" i="1" dirty="0">
                <a:latin typeface="Verdana" panose="020B0604030504040204" pitchFamily="34" charset="0"/>
                <a:ea typeface="Verdana" panose="020B0604030504040204" pitchFamily="34" charset="0"/>
              </a:rPr>
              <a:t> in whatever you accomplish for the brethren, and especially when they are strangers …”</a:t>
            </a:r>
            <a:br>
              <a:rPr lang="en-US" sz="2800" dirty="0">
                <a:latin typeface="Verdana" panose="020B0604030504040204" pitchFamily="34" charset="0"/>
                <a:ea typeface="Verdana" panose="020B0604030504040204" pitchFamily="34" charset="0"/>
              </a:rPr>
            </a:br>
            <a:r>
              <a:rPr lang="en-US" sz="2800" dirty="0">
                <a:latin typeface="Verdana" panose="020B0604030504040204" pitchFamily="34" charset="0"/>
                <a:ea typeface="Verdana" panose="020B0604030504040204" pitchFamily="34" charset="0"/>
              </a:rPr>
              <a:t> (3 John 5)</a:t>
            </a:r>
          </a:p>
        </p:txBody>
      </p:sp>
    </p:spTree>
    <p:extLst>
      <p:ext uri="{BB962C8B-B14F-4D97-AF65-F5344CB8AC3E}">
        <p14:creationId xmlns:p14="http://schemas.microsoft.com/office/powerpoint/2010/main" val="16196631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4" end="4"/>
                                            </p:txEl>
                                          </p:spTgt>
                                        </p:tgtEl>
                                        <p:attrNameLst>
                                          <p:attrName>style.visibility</p:attrName>
                                        </p:attrNameLst>
                                      </p:cBhvr>
                                      <p:to>
                                        <p:strVal val="visible"/>
                                      </p:to>
                                    </p:set>
                                    <p:animEffect transition="in" filter="fade">
                                      <p:cBhvr>
                                        <p:cTn id="14" dur="1000"/>
                                        <p:tgtEl>
                                          <p:spTgt spid="3">
                                            <p:txEl>
                                              <p:pRg st="4" end="4"/>
                                            </p:txEl>
                                          </p:spTgt>
                                        </p:tgtEl>
                                      </p:cBhvr>
                                    </p:animEffect>
                                    <p:anim calcmode="lin" valueType="num">
                                      <p:cBhvr>
                                        <p:cTn id="1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4" end="4"/>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Effect transition="in" filter="fade">
                                      <p:cBhvr>
                                        <p:cTn id="19" dur="1000"/>
                                        <p:tgtEl>
                                          <p:spTgt spid="3">
                                            <p:txEl>
                                              <p:pRg st="6" end="6"/>
                                            </p:txEl>
                                          </p:spTgt>
                                        </p:tgtEl>
                                      </p:cBhvr>
                                    </p:animEffect>
                                    <p:anim calcmode="lin" valueType="num">
                                      <p:cBhvr>
                                        <p:cTn id="2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6B7D1D-FDC2-2E4D-FCBA-FA584390919A}"/>
              </a:ext>
            </a:extLst>
          </p:cNvPr>
          <p:cNvSpPr>
            <a:spLocks noGrp="1"/>
          </p:cNvSpPr>
          <p:nvPr>
            <p:ph type="ctrTitle"/>
          </p:nvPr>
        </p:nvSpPr>
        <p:spPr>
          <a:xfrm>
            <a:off x="685800" y="171726"/>
            <a:ext cx="7772400" cy="701731"/>
          </a:xfrm>
        </p:spPr>
        <p:txBody>
          <a:bodyPr>
            <a:spAutoFit/>
          </a:bodyPr>
          <a:lstStyle/>
          <a:p>
            <a:r>
              <a:rPr lang="en-US" sz="4400" b="1" dirty="0">
                <a:latin typeface="Verdana" panose="020B0604030504040204" pitchFamily="34" charset="0"/>
                <a:ea typeface="Verdana" panose="020B0604030504040204" pitchFamily="34" charset="0"/>
              </a:rPr>
              <a:t>LIVING FOR JESUS</a:t>
            </a:r>
          </a:p>
        </p:txBody>
      </p:sp>
      <p:sp>
        <p:nvSpPr>
          <p:cNvPr id="3" name="Subtitle 2">
            <a:extLst>
              <a:ext uri="{FF2B5EF4-FFF2-40B4-BE49-F238E27FC236}">
                <a16:creationId xmlns:a16="http://schemas.microsoft.com/office/drawing/2014/main" id="{E3CCCE48-0064-B0E1-0659-980E13D86387}"/>
              </a:ext>
            </a:extLst>
          </p:cNvPr>
          <p:cNvSpPr>
            <a:spLocks noGrp="1"/>
          </p:cNvSpPr>
          <p:nvPr>
            <p:ph type="subTitle" idx="1"/>
          </p:nvPr>
        </p:nvSpPr>
        <p:spPr>
          <a:xfrm>
            <a:off x="113122" y="940990"/>
            <a:ext cx="8917756" cy="5903154"/>
          </a:xfrm>
        </p:spPr>
        <p:txBody>
          <a:bodyPr wrap="square">
            <a:spAutoFit/>
          </a:bodyPr>
          <a:lstStyle/>
          <a:p>
            <a:pPr algn="l"/>
            <a:r>
              <a:rPr lang="en-US" sz="2800" b="1" dirty="0">
                <a:latin typeface="Verdana" panose="020B0604030504040204" pitchFamily="34" charset="0"/>
                <a:ea typeface="Verdana" panose="020B0604030504040204" pitchFamily="34" charset="0"/>
              </a:rPr>
              <a:t>Gentle: </a:t>
            </a:r>
            <a:r>
              <a:rPr lang="en-US" sz="2800" dirty="0">
                <a:latin typeface="Verdana" panose="020B0604030504040204" pitchFamily="34" charset="0"/>
                <a:ea typeface="Verdana" panose="020B0604030504040204" pitchFamily="34" charset="0"/>
              </a:rPr>
              <a:t>Meekness (akin to humility). “Strength controlled.”</a:t>
            </a:r>
          </a:p>
          <a:p>
            <a:pPr algn="l"/>
            <a:r>
              <a:rPr lang="en-US" sz="2800" dirty="0">
                <a:latin typeface="Verdana" panose="020B0604030504040204" pitchFamily="34" charset="0"/>
                <a:ea typeface="Verdana" panose="020B0604030504040204" pitchFamily="34" charset="0"/>
              </a:rPr>
              <a:t> </a:t>
            </a:r>
          </a:p>
          <a:p>
            <a:r>
              <a:rPr lang="en-US" sz="2800" i="1" dirty="0">
                <a:latin typeface="Verdana" panose="020B0604030504040204" pitchFamily="34" charset="0"/>
                <a:ea typeface="Verdana" panose="020B0604030504040204" pitchFamily="34" charset="0"/>
              </a:rPr>
              <a:t>“Blessed are the </a:t>
            </a:r>
            <a:r>
              <a:rPr lang="en-US" sz="2800" b="1" i="1" dirty="0">
                <a:latin typeface="Verdana" panose="020B0604030504040204" pitchFamily="34" charset="0"/>
                <a:ea typeface="Verdana" panose="020B0604030504040204" pitchFamily="34" charset="0"/>
              </a:rPr>
              <a:t>gentle</a:t>
            </a:r>
            <a:r>
              <a:rPr lang="en-US" sz="2800" i="1" dirty="0">
                <a:latin typeface="Verdana" panose="020B0604030504040204" pitchFamily="34" charset="0"/>
                <a:ea typeface="Verdana" panose="020B0604030504040204" pitchFamily="34" charset="0"/>
              </a:rPr>
              <a:t>, for they shall inherit the earth.” </a:t>
            </a:r>
            <a:r>
              <a:rPr lang="en-US" sz="2800" dirty="0">
                <a:latin typeface="Verdana" panose="020B0604030504040204" pitchFamily="34" charset="0"/>
                <a:ea typeface="Verdana" panose="020B0604030504040204" pitchFamily="34" charset="0"/>
              </a:rPr>
              <a:t>(Matthew 5:5)</a:t>
            </a:r>
          </a:p>
          <a:p>
            <a:endParaRPr lang="en-US" sz="2800" dirty="0">
              <a:latin typeface="Verdana" panose="020B0604030504040204" pitchFamily="34" charset="0"/>
              <a:ea typeface="Verdana" panose="020B0604030504040204" pitchFamily="34" charset="0"/>
            </a:endParaRPr>
          </a:p>
          <a:p>
            <a:r>
              <a:rPr lang="en-US" sz="2800" dirty="0">
                <a:latin typeface="Verdana" panose="020B0604030504040204" pitchFamily="34" charset="0"/>
                <a:ea typeface="Verdana" panose="020B0604030504040204" pitchFamily="34" charset="0"/>
              </a:rPr>
              <a:t>“Let your </a:t>
            </a:r>
            <a:r>
              <a:rPr lang="en-US" sz="2800" b="1" dirty="0">
                <a:latin typeface="Verdana" panose="020B0604030504040204" pitchFamily="34" charset="0"/>
                <a:ea typeface="Verdana" panose="020B0604030504040204" pitchFamily="34" charset="0"/>
              </a:rPr>
              <a:t>gentle</a:t>
            </a:r>
            <a:r>
              <a:rPr lang="en-US" sz="2800" dirty="0">
                <a:latin typeface="Verdana" panose="020B0604030504040204" pitchFamily="34" charset="0"/>
                <a:ea typeface="Verdana" panose="020B0604030504040204" pitchFamily="34" charset="0"/>
              </a:rPr>
              <a:t> spirit be known to all men. The Lord is near.” (Philippians 4:5)</a:t>
            </a:r>
          </a:p>
          <a:p>
            <a:endParaRPr lang="en-US" sz="2800" dirty="0">
              <a:latin typeface="Verdana" panose="020B0604030504040204" pitchFamily="34" charset="0"/>
              <a:ea typeface="Verdana" panose="020B0604030504040204" pitchFamily="34" charset="0"/>
            </a:endParaRPr>
          </a:p>
          <a:p>
            <a:r>
              <a:rPr lang="en-US" sz="2800" i="1" dirty="0">
                <a:latin typeface="Verdana" panose="020B0604030504040204" pitchFamily="34" charset="0"/>
                <a:ea typeface="Verdana" panose="020B0604030504040204" pitchFamily="34" charset="0"/>
              </a:rPr>
              <a:t>“So, as those who have been chosen of God, holy and beloved, put on a heart of compassion, kindness, humility, </a:t>
            </a:r>
            <a:r>
              <a:rPr lang="en-US" sz="2800" b="1" i="1" dirty="0">
                <a:latin typeface="Verdana" panose="020B0604030504040204" pitchFamily="34" charset="0"/>
                <a:ea typeface="Verdana" panose="020B0604030504040204" pitchFamily="34" charset="0"/>
              </a:rPr>
              <a:t>gentleness</a:t>
            </a:r>
            <a:r>
              <a:rPr lang="en-US" sz="2800" i="1" dirty="0">
                <a:latin typeface="Verdana" panose="020B0604030504040204" pitchFamily="34" charset="0"/>
                <a:ea typeface="Verdana" panose="020B0604030504040204" pitchFamily="34" charset="0"/>
              </a:rPr>
              <a:t> and patience …” </a:t>
            </a:r>
            <a:r>
              <a:rPr lang="en-US" sz="2800" dirty="0">
                <a:latin typeface="Verdana" panose="020B0604030504040204" pitchFamily="34" charset="0"/>
                <a:ea typeface="Verdana" panose="020B0604030504040204" pitchFamily="34" charset="0"/>
              </a:rPr>
              <a:t>(Colossians 3:12)</a:t>
            </a:r>
          </a:p>
        </p:txBody>
      </p:sp>
    </p:spTree>
    <p:extLst>
      <p:ext uri="{BB962C8B-B14F-4D97-AF65-F5344CB8AC3E}">
        <p14:creationId xmlns:p14="http://schemas.microsoft.com/office/powerpoint/2010/main" val="39901134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4" end="4"/>
                                            </p:txEl>
                                          </p:spTgt>
                                        </p:tgtEl>
                                        <p:attrNameLst>
                                          <p:attrName>style.visibility</p:attrName>
                                        </p:attrNameLst>
                                      </p:cBhvr>
                                      <p:to>
                                        <p:strVal val="visible"/>
                                      </p:to>
                                    </p:set>
                                    <p:animEffect transition="in" filter="fade">
                                      <p:cBhvr>
                                        <p:cTn id="14" dur="1000"/>
                                        <p:tgtEl>
                                          <p:spTgt spid="3">
                                            <p:txEl>
                                              <p:pRg st="4" end="4"/>
                                            </p:txEl>
                                          </p:spTgt>
                                        </p:tgtEl>
                                      </p:cBhvr>
                                    </p:animEffect>
                                    <p:anim calcmode="lin" valueType="num">
                                      <p:cBhvr>
                                        <p:cTn id="1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animEffect transition="in" filter="fade">
                                      <p:cBhvr>
                                        <p:cTn id="21" dur="1000"/>
                                        <p:tgtEl>
                                          <p:spTgt spid="3">
                                            <p:txEl>
                                              <p:pRg st="6" end="6"/>
                                            </p:txEl>
                                          </p:spTgt>
                                        </p:tgtEl>
                                      </p:cBhvr>
                                    </p:animEffect>
                                    <p:anim calcmode="lin" valueType="num">
                                      <p:cBhvr>
                                        <p:cTn id="22"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6B7D1D-FDC2-2E4D-FCBA-FA584390919A}"/>
              </a:ext>
            </a:extLst>
          </p:cNvPr>
          <p:cNvSpPr>
            <a:spLocks noGrp="1"/>
          </p:cNvSpPr>
          <p:nvPr>
            <p:ph type="ctrTitle"/>
          </p:nvPr>
        </p:nvSpPr>
        <p:spPr>
          <a:xfrm>
            <a:off x="685800" y="171726"/>
            <a:ext cx="7772400" cy="701731"/>
          </a:xfrm>
        </p:spPr>
        <p:txBody>
          <a:bodyPr>
            <a:spAutoFit/>
          </a:bodyPr>
          <a:lstStyle/>
          <a:p>
            <a:r>
              <a:rPr lang="en-US" sz="4400" b="1" dirty="0">
                <a:latin typeface="Verdana" panose="020B0604030504040204" pitchFamily="34" charset="0"/>
                <a:ea typeface="Verdana" panose="020B0604030504040204" pitchFamily="34" charset="0"/>
              </a:rPr>
              <a:t>LIVING FOR JESUS</a:t>
            </a:r>
          </a:p>
        </p:txBody>
      </p:sp>
      <p:sp>
        <p:nvSpPr>
          <p:cNvPr id="3" name="Subtitle 2">
            <a:extLst>
              <a:ext uri="{FF2B5EF4-FFF2-40B4-BE49-F238E27FC236}">
                <a16:creationId xmlns:a16="http://schemas.microsoft.com/office/drawing/2014/main" id="{E3CCCE48-0064-B0E1-0659-980E13D86387}"/>
              </a:ext>
            </a:extLst>
          </p:cNvPr>
          <p:cNvSpPr>
            <a:spLocks noGrp="1"/>
          </p:cNvSpPr>
          <p:nvPr>
            <p:ph type="subTitle" idx="1"/>
          </p:nvPr>
        </p:nvSpPr>
        <p:spPr>
          <a:xfrm>
            <a:off x="685799" y="1047569"/>
            <a:ext cx="7772399" cy="5777992"/>
          </a:xfrm>
        </p:spPr>
        <p:txBody>
          <a:bodyPr>
            <a:spAutoFit/>
          </a:bodyPr>
          <a:lstStyle/>
          <a:p>
            <a:pPr algn="l"/>
            <a:r>
              <a:rPr lang="en-US" sz="2800" dirty="0">
                <a:latin typeface="Verdana" panose="020B0604030504040204" pitchFamily="34" charset="0"/>
                <a:ea typeface="Verdana" panose="020B0604030504040204" pitchFamily="34" charset="0"/>
              </a:rPr>
              <a:t>We are to live for Him.</a:t>
            </a:r>
          </a:p>
          <a:p>
            <a:pPr algn="l"/>
            <a:endParaRPr lang="en-US" sz="2800" dirty="0">
              <a:latin typeface="Verdana" panose="020B0604030504040204" pitchFamily="34" charset="0"/>
              <a:ea typeface="Verdana" panose="020B0604030504040204" pitchFamily="34" charset="0"/>
            </a:endParaRPr>
          </a:p>
          <a:p>
            <a:r>
              <a:rPr lang="en-US" sz="2800" b="0" i="1" dirty="0">
                <a:effectLst/>
                <a:latin typeface="Verdana" panose="020B0604030504040204" pitchFamily="34" charset="0"/>
                <a:ea typeface="Verdana" panose="020B0604030504040204" pitchFamily="34" charset="0"/>
              </a:rPr>
              <a:t>“For the grace of God has appeared, bringing salvation to all men, instructing us to deny ungodliness and worldly desires and to live sensibly, righteously and godly in the present age, looking for the blessed hope and the appearing of the glory of our great God and Savior, Christ Jesus, who gave Himself for us to redeem us from every lawless deed, and to purify for Himself a people for His own possession, zealous for good deeds.”</a:t>
            </a:r>
            <a:r>
              <a:rPr lang="en-US" sz="2800" b="0" i="0" dirty="0">
                <a:effectLst/>
                <a:latin typeface="Verdana" panose="020B0604030504040204" pitchFamily="34" charset="0"/>
                <a:ea typeface="Verdana" panose="020B0604030504040204" pitchFamily="34" charset="0"/>
              </a:rPr>
              <a:t> </a:t>
            </a:r>
            <a:r>
              <a:rPr lang="en-US" sz="2800" dirty="0">
                <a:latin typeface="Verdana" panose="020B0604030504040204" pitchFamily="34" charset="0"/>
                <a:ea typeface="Verdana" panose="020B0604030504040204" pitchFamily="34" charset="0"/>
              </a:rPr>
              <a:t>(Titus 2:11-14)</a:t>
            </a:r>
          </a:p>
        </p:txBody>
      </p:sp>
    </p:spTree>
    <p:extLst>
      <p:ext uri="{BB962C8B-B14F-4D97-AF65-F5344CB8AC3E}">
        <p14:creationId xmlns:p14="http://schemas.microsoft.com/office/powerpoint/2010/main" val="11893416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6B7D1D-FDC2-2E4D-FCBA-FA584390919A}"/>
              </a:ext>
            </a:extLst>
          </p:cNvPr>
          <p:cNvSpPr>
            <a:spLocks noGrp="1"/>
          </p:cNvSpPr>
          <p:nvPr>
            <p:ph type="ctrTitle"/>
          </p:nvPr>
        </p:nvSpPr>
        <p:spPr>
          <a:xfrm>
            <a:off x="685800" y="171726"/>
            <a:ext cx="7772400" cy="701731"/>
          </a:xfrm>
        </p:spPr>
        <p:txBody>
          <a:bodyPr>
            <a:spAutoFit/>
          </a:bodyPr>
          <a:lstStyle/>
          <a:p>
            <a:r>
              <a:rPr lang="en-US" sz="4400" b="1" dirty="0">
                <a:latin typeface="Verdana" panose="020B0604030504040204" pitchFamily="34" charset="0"/>
                <a:ea typeface="Verdana" panose="020B0604030504040204" pitchFamily="34" charset="0"/>
              </a:rPr>
              <a:t>LIVING FOR JESUS</a:t>
            </a:r>
          </a:p>
        </p:txBody>
      </p:sp>
      <p:sp>
        <p:nvSpPr>
          <p:cNvPr id="3" name="Subtitle 2">
            <a:extLst>
              <a:ext uri="{FF2B5EF4-FFF2-40B4-BE49-F238E27FC236}">
                <a16:creationId xmlns:a16="http://schemas.microsoft.com/office/drawing/2014/main" id="{E3CCCE48-0064-B0E1-0659-980E13D86387}"/>
              </a:ext>
            </a:extLst>
          </p:cNvPr>
          <p:cNvSpPr>
            <a:spLocks noGrp="1"/>
          </p:cNvSpPr>
          <p:nvPr>
            <p:ph type="subTitle" idx="1"/>
          </p:nvPr>
        </p:nvSpPr>
        <p:spPr>
          <a:xfrm>
            <a:off x="122548" y="1091822"/>
            <a:ext cx="8889477" cy="5649752"/>
          </a:xfrm>
        </p:spPr>
        <p:txBody>
          <a:bodyPr wrap="square">
            <a:spAutoFit/>
          </a:bodyPr>
          <a:lstStyle/>
          <a:p>
            <a:pPr algn="l"/>
            <a:r>
              <a:rPr lang="en-US" sz="2800" b="1" dirty="0">
                <a:latin typeface="Verdana" panose="020B0604030504040204" pitchFamily="34" charset="0"/>
                <a:ea typeface="Verdana" panose="020B0604030504040204" pitchFamily="34" charset="0"/>
              </a:rPr>
              <a:t>Self-control. </a:t>
            </a:r>
            <a:r>
              <a:rPr lang="en-US" sz="2800" dirty="0">
                <a:latin typeface="Verdana" panose="020B0604030504040204" pitchFamily="34" charset="0"/>
                <a:ea typeface="Verdana" panose="020B0604030504040204" pitchFamily="34" charset="0"/>
              </a:rPr>
              <a:t>Preventing harm to self and others. </a:t>
            </a:r>
          </a:p>
          <a:p>
            <a:r>
              <a:rPr lang="en-US" sz="2800" i="1" dirty="0">
                <a:latin typeface="Verdana" panose="020B0604030504040204" pitchFamily="34" charset="0"/>
                <a:ea typeface="Verdana" panose="020B0604030504040204" pitchFamily="34" charset="0"/>
              </a:rPr>
              <a:t>“Do you not know that those who run in a race all run, but only one receives the prize? Run in such a way that you may win. Everyone who competes in the games exercises </a:t>
            </a:r>
            <a:r>
              <a:rPr lang="en-US" sz="2800" b="1" i="1" dirty="0">
                <a:latin typeface="Verdana" panose="020B0604030504040204" pitchFamily="34" charset="0"/>
                <a:ea typeface="Verdana" panose="020B0604030504040204" pitchFamily="34" charset="0"/>
              </a:rPr>
              <a:t>self-control</a:t>
            </a:r>
            <a:r>
              <a:rPr lang="en-US" sz="2800" i="1" dirty="0">
                <a:latin typeface="Verdana" panose="020B0604030504040204" pitchFamily="34" charset="0"/>
                <a:ea typeface="Verdana" panose="020B0604030504040204" pitchFamily="34" charset="0"/>
              </a:rPr>
              <a:t> in all things. They then do it to receive a perishable wreath, but we an imperishable. Therefore I run in such a way, as not without aim; I box in such a way, as not beating the air; but I discipline my body and make it my slave, so that, after I have preached to others, I myself will not be disqualified.” </a:t>
            </a:r>
            <a:br>
              <a:rPr lang="en-US" sz="2800" i="1" dirty="0">
                <a:latin typeface="Verdana" panose="020B0604030504040204" pitchFamily="34" charset="0"/>
                <a:ea typeface="Verdana" panose="020B0604030504040204" pitchFamily="34" charset="0"/>
              </a:rPr>
            </a:br>
            <a:r>
              <a:rPr lang="en-US" sz="2800" dirty="0">
                <a:latin typeface="Verdana" panose="020B0604030504040204" pitchFamily="34" charset="0"/>
                <a:ea typeface="Verdana" panose="020B0604030504040204" pitchFamily="34" charset="0"/>
              </a:rPr>
              <a:t>(1 Corinthians 9:24-27)</a:t>
            </a:r>
          </a:p>
        </p:txBody>
      </p:sp>
    </p:spTree>
    <p:extLst>
      <p:ext uri="{BB962C8B-B14F-4D97-AF65-F5344CB8AC3E}">
        <p14:creationId xmlns:p14="http://schemas.microsoft.com/office/powerpoint/2010/main" val="685054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6B7D1D-FDC2-2E4D-FCBA-FA584390919A}"/>
              </a:ext>
            </a:extLst>
          </p:cNvPr>
          <p:cNvSpPr>
            <a:spLocks noGrp="1"/>
          </p:cNvSpPr>
          <p:nvPr>
            <p:ph type="ctrTitle"/>
          </p:nvPr>
        </p:nvSpPr>
        <p:spPr>
          <a:xfrm>
            <a:off x="685800" y="171726"/>
            <a:ext cx="7772400" cy="701731"/>
          </a:xfrm>
        </p:spPr>
        <p:txBody>
          <a:bodyPr>
            <a:spAutoFit/>
          </a:bodyPr>
          <a:lstStyle/>
          <a:p>
            <a:r>
              <a:rPr lang="en-US" sz="4400" b="1" dirty="0">
                <a:latin typeface="Verdana" panose="020B0604030504040204" pitchFamily="34" charset="0"/>
                <a:ea typeface="Verdana" panose="020B0604030504040204" pitchFamily="34" charset="0"/>
              </a:rPr>
              <a:t>LIVING FOR JESUS</a:t>
            </a:r>
          </a:p>
        </p:txBody>
      </p:sp>
      <p:sp>
        <p:nvSpPr>
          <p:cNvPr id="3" name="Subtitle 2">
            <a:extLst>
              <a:ext uri="{FF2B5EF4-FFF2-40B4-BE49-F238E27FC236}">
                <a16:creationId xmlns:a16="http://schemas.microsoft.com/office/drawing/2014/main" id="{E3CCCE48-0064-B0E1-0659-980E13D86387}"/>
              </a:ext>
            </a:extLst>
          </p:cNvPr>
          <p:cNvSpPr>
            <a:spLocks noGrp="1"/>
          </p:cNvSpPr>
          <p:nvPr>
            <p:ph type="subTitle" idx="1"/>
          </p:nvPr>
        </p:nvSpPr>
        <p:spPr>
          <a:xfrm>
            <a:off x="131975" y="1091822"/>
            <a:ext cx="8880050" cy="5518434"/>
          </a:xfrm>
        </p:spPr>
        <p:txBody>
          <a:bodyPr wrap="square">
            <a:spAutoFit/>
          </a:bodyPr>
          <a:lstStyle/>
          <a:p>
            <a:pPr algn="l"/>
            <a:r>
              <a:rPr lang="en-US" sz="2800" b="1" dirty="0">
                <a:latin typeface="Verdana" panose="020B0604030504040204" pitchFamily="34" charset="0"/>
                <a:ea typeface="Verdana" panose="020B0604030504040204" pitchFamily="34" charset="0"/>
              </a:rPr>
              <a:t>Self-control. </a:t>
            </a:r>
            <a:endParaRPr lang="en-US" sz="2800" dirty="0">
              <a:latin typeface="Verdana" panose="020B0604030504040204" pitchFamily="34" charset="0"/>
              <a:ea typeface="Verdana" panose="020B0604030504040204" pitchFamily="34" charset="0"/>
            </a:endParaRPr>
          </a:p>
          <a:p>
            <a:pPr algn="l"/>
            <a:r>
              <a:rPr lang="en-US" sz="2800" dirty="0">
                <a:latin typeface="Verdana" panose="020B0604030504040204" pitchFamily="34" charset="0"/>
                <a:ea typeface="Verdana" panose="020B0604030504040204" pitchFamily="34" charset="0"/>
              </a:rPr>
              <a:t>We must make it our life’s ambition to transform our thinking to please God.</a:t>
            </a:r>
          </a:p>
          <a:p>
            <a:pPr algn="l"/>
            <a:endParaRPr lang="en-US" sz="2800" dirty="0">
              <a:latin typeface="Verdana" panose="020B0604030504040204" pitchFamily="34" charset="0"/>
              <a:ea typeface="Verdana" panose="020B0604030504040204" pitchFamily="34" charset="0"/>
            </a:endParaRPr>
          </a:p>
          <a:p>
            <a:r>
              <a:rPr lang="en-US" sz="2800" i="1" dirty="0">
                <a:latin typeface="Verdana" panose="020B0604030504040204" pitchFamily="34" charset="0"/>
                <a:ea typeface="Verdana" panose="020B0604030504040204" pitchFamily="34" charset="0"/>
              </a:rPr>
              <a:t>“Therefore I urge you, brethren, by the mercies of God, to present your bodies a living and holy sacrifice, acceptable to God, which is your spiritual service of worship. And </a:t>
            </a:r>
            <a:r>
              <a:rPr lang="en-US" sz="2800" i="1" u="sng" dirty="0">
                <a:latin typeface="Verdana" panose="020B0604030504040204" pitchFamily="34" charset="0"/>
                <a:ea typeface="Verdana" panose="020B0604030504040204" pitchFamily="34" charset="0"/>
              </a:rPr>
              <a:t>do not be conformed to this world, but be transformed by the renewing of your mind</a:t>
            </a:r>
            <a:r>
              <a:rPr lang="en-US" sz="2800" i="1" dirty="0">
                <a:latin typeface="Verdana" panose="020B0604030504040204" pitchFamily="34" charset="0"/>
                <a:ea typeface="Verdana" panose="020B0604030504040204" pitchFamily="34" charset="0"/>
              </a:rPr>
              <a:t>, so that you may prove what the will of God is, that which is good and acceptable and perfect.” </a:t>
            </a:r>
            <a:br>
              <a:rPr lang="en-US" sz="2800" i="1" dirty="0">
                <a:latin typeface="Verdana" panose="020B0604030504040204" pitchFamily="34" charset="0"/>
                <a:ea typeface="Verdana" panose="020B0604030504040204" pitchFamily="34" charset="0"/>
              </a:rPr>
            </a:br>
            <a:r>
              <a:rPr lang="en-US" sz="2800" dirty="0">
                <a:latin typeface="Verdana" panose="020B0604030504040204" pitchFamily="34" charset="0"/>
                <a:ea typeface="Verdana" panose="020B0604030504040204" pitchFamily="34" charset="0"/>
              </a:rPr>
              <a:t>(Romans 12:1-2)</a:t>
            </a:r>
          </a:p>
        </p:txBody>
      </p:sp>
    </p:spTree>
    <p:extLst>
      <p:ext uri="{BB962C8B-B14F-4D97-AF65-F5344CB8AC3E}">
        <p14:creationId xmlns:p14="http://schemas.microsoft.com/office/powerpoint/2010/main" val="40596751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1000"/>
                                        <p:tgtEl>
                                          <p:spTgt spid="3">
                                            <p:txEl>
                                              <p:pRg st="3" end="3"/>
                                            </p:txEl>
                                          </p:spTgt>
                                        </p:tgtEl>
                                      </p:cBhvr>
                                    </p:animEffect>
                                    <p:anim calcmode="lin" valueType="num">
                                      <p:cBhvr>
                                        <p:cTn id="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6B7D1D-FDC2-2E4D-FCBA-FA584390919A}"/>
              </a:ext>
            </a:extLst>
          </p:cNvPr>
          <p:cNvSpPr>
            <a:spLocks noGrp="1"/>
          </p:cNvSpPr>
          <p:nvPr>
            <p:ph type="ctrTitle"/>
          </p:nvPr>
        </p:nvSpPr>
        <p:spPr>
          <a:xfrm>
            <a:off x="685800" y="171726"/>
            <a:ext cx="7772400" cy="701731"/>
          </a:xfrm>
        </p:spPr>
        <p:txBody>
          <a:bodyPr>
            <a:spAutoFit/>
          </a:bodyPr>
          <a:lstStyle/>
          <a:p>
            <a:r>
              <a:rPr lang="en-US" sz="4400" b="1" dirty="0">
                <a:latin typeface="Verdana" panose="020B0604030504040204" pitchFamily="34" charset="0"/>
                <a:ea typeface="Verdana" panose="020B0604030504040204" pitchFamily="34" charset="0"/>
              </a:rPr>
              <a:t>LIVING FOR JESUS</a:t>
            </a:r>
          </a:p>
        </p:txBody>
      </p:sp>
      <p:sp>
        <p:nvSpPr>
          <p:cNvPr id="3" name="Subtitle 2">
            <a:extLst>
              <a:ext uri="{FF2B5EF4-FFF2-40B4-BE49-F238E27FC236}">
                <a16:creationId xmlns:a16="http://schemas.microsoft.com/office/drawing/2014/main" id="{E3CCCE48-0064-B0E1-0659-980E13D86387}"/>
              </a:ext>
            </a:extLst>
          </p:cNvPr>
          <p:cNvSpPr>
            <a:spLocks noGrp="1"/>
          </p:cNvSpPr>
          <p:nvPr>
            <p:ph type="subTitle" idx="1"/>
          </p:nvPr>
        </p:nvSpPr>
        <p:spPr>
          <a:xfrm>
            <a:off x="593679" y="1091822"/>
            <a:ext cx="7864520" cy="4978799"/>
          </a:xfrm>
        </p:spPr>
        <p:txBody>
          <a:bodyPr>
            <a:spAutoFit/>
          </a:bodyPr>
          <a:lstStyle/>
          <a:p>
            <a:r>
              <a:rPr lang="en-US" sz="2800" b="1" dirty="0">
                <a:latin typeface="Verdana" panose="020B0604030504040204" pitchFamily="34" charset="0"/>
                <a:ea typeface="Verdana" panose="020B0604030504040204" pitchFamily="34" charset="0"/>
              </a:rPr>
              <a:t>CONCLUSION</a:t>
            </a:r>
          </a:p>
          <a:p>
            <a:r>
              <a:rPr lang="en-US" sz="2800" dirty="0">
                <a:latin typeface="Verdana" panose="020B0604030504040204" pitchFamily="34" charset="0"/>
                <a:ea typeface="Verdana" panose="020B0604030504040204" pitchFamily="34" charset="0"/>
              </a:rPr>
              <a:t>TWO THINGS ONE MUST DO:</a:t>
            </a:r>
          </a:p>
          <a:p>
            <a:pPr algn="l"/>
            <a:endParaRPr lang="en-US" sz="1200" dirty="0">
              <a:latin typeface="Verdana" panose="020B0604030504040204" pitchFamily="34" charset="0"/>
              <a:ea typeface="Verdana" panose="020B0604030504040204" pitchFamily="34" charset="0"/>
            </a:endParaRPr>
          </a:p>
          <a:p>
            <a:pPr algn="l"/>
            <a:r>
              <a:rPr lang="en-US" sz="2800" dirty="0">
                <a:latin typeface="Verdana" panose="020B0604030504040204" pitchFamily="34" charset="0"/>
                <a:ea typeface="Verdana" panose="020B0604030504040204" pitchFamily="34" charset="0"/>
              </a:rPr>
              <a:t>1) Be diligent to enhance your faith in order to endure, persevere, and be victorious.</a:t>
            </a:r>
          </a:p>
          <a:p>
            <a:pPr algn="l"/>
            <a:endParaRPr lang="en-US" sz="1200" dirty="0">
              <a:latin typeface="Verdana" panose="020B0604030504040204" pitchFamily="34" charset="0"/>
              <a:ea typeface="Verdana" panose="020B0604030504040204" pitchFamily="34" charset="0"/>
            </a:endParaRPr>
          </a:p>
          <a:p>
            <a:pPr algn="l"/>
            <a:r>
              <a:rPr lang="en-US" sz="2800" dirty="0">
                <a:latin typeface="Verdana" panose="020B0604030504040204" pitchFamily="34" charset="0"/>
                <a:ea typeface="Verdana" panose="020B0604030504040204" pitchFamily="34" charset="0"/>
              </a:rPr>
              <a:t>2) Have a pure and honest heart wherein the fruits of the Spirit may be found in abundance. </a:t>
            </a:r>
          </a:p>
          <a:p>
            <a:pPr algn="l"/>
            <a:endParaRPr lang="en-US" sz="1200" dirty="0">
              <a:latin typeface="Verdana" panose="020B0604030504040204" pitchFamily="34" charset="0"/>
              <a:ea typeface="Verdana" panose="020B0604030504040204" pitchFamily="34" charset="0"/>
            </a:endParaRPr>
          </a:p>
          <a:p>
            <a:pPr algn="l"/>
            <a:r>
              <a:rPr lang="en-US" sz="2800" dirty="0">
                <a:latin typeface="Verdana" panose="020B0604030504040204" pitchFamily="34" charset="0"/>
                <a:ea typeface="Verdana" panose="020B0604030504040204" pitchFamily="34" charset="0"/>
              </a:rPr>
              <a:t>This is what “Living for Jesus” is all about.</a:t>
            </a:r>
          </a:p>
        </p:txBody>
      </p:sp>
    </p:spTree>
    <p:extLst>
      <p:ext uri="{BB962C8B-B14F-4D97-AF65-F5344CB8AC3E}">
        <p14:creationId xmlns:p14="http://schemas.microsoft.com/office/powerpoint/2010/main" val="6730409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1000"/>
                                        <p:tgtEl>
                                          <p:spTgt spid="3">
                                            <p:txEl>
                                              <p:pRg st="3" end="3"/>
                                            </p:txEl>
                                          </p:spTgt>
                                        </p:tgtEl>
                                      </p:cBhvr>
                                    </p:animEffect>
                                    <p:anim calcmode="lin" valueType="num">
                                      <p:cBhvr>
                                        <p:cTn id="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5" end="5"/>
                                            </p:txEl>
                                          </p:spTgt>
                                        </p:tgtEl>
                                        <p:attrNameLst>
                                          <p:attrName>style.visibility</p:attrName>
                                        </p:attrNameLst>
                                      </p:cBhvr>
                                      <p:to>
                                        <p:strVal val="visible"/>
                                      </p:to>
                                    </p:set>
                                    <p:animEffect transition="in" filter="fade">
                                      <p:cBhvr>
                                        <p:cTn id="14" dur="1000"/>
                                        <p:tgtEl>
                                          <p:spTgt spid="3">
                                            <p:txEl>
                                              <p:pRg st="5" end="5"/>
                                            </p:txEl>
                                          </p:spTgt>
                                        </p:tgtEl>
                                      </p:cBhvr>
                                    </p:animEffect>
                                    <p:anim calcmode="lin" valueType="num">
                                      <p:cBhvr>
                                        <p:cTn id="1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animEffect transition="in" filter="fade">
                                      <p:cBhvr>
                                        <p:cTn id="21" dur="1000"/>
                                        <p:tgtEl>
                                          <p:spTgt spid="3">
                                            <p:txEl>
                                              <p:pRg st="7" end="7"/>
                                            </p:txEl>
                                          </p:spTgt>
                                        </p:tgtEl>
                                      </p:cBhvr>
                                    </p:animEffect>
                                    <p:anim calcmode="lin" valueType="num">
                                      <p:cBhvr>
                                        <p:cTn id="22"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6B7D1D-FDC2-2E4D-FCBA-FA584390919A}"/>
              </a:ext>
            </a:extLst>
          </p:cNvPr>
          <p:cNvSpPr>
            <a:spLocks noGrp="1"/>
          </p:cNvSpPr>
          <p:nvPr>
            <p:ph type="ctrTitle"/>
          </p:nvPr>
        </p:nvSpPr>
        <p:spPr>
          <a:xfrm>
            <a:off x="65989" y="141183"/>
            <a:ext cx="9024582" cy="701731"/>
          </a:xfrm>
        </p:spPr>
        <p:txBody>
          <a:bodyPr wrap="square">
            <a:spAutoFit/>
          </a:bodyPr>
          <a:lstStyle/>
          <a:p>
            <a:r>
              <a:rPr lang="en-US" sz="4400" b="1" dirty="0">
                <a:latin typeface="Verdana" panose="020B0604030504040204" pitchFamily="34" charset="0"/>
                <a:ea typeface="Verdana" panose="020B0604030504040204" pitchFamily="34" charset="0"/>
              </a:rPr>
              <a:t>GOD’S PLAN OF SALVATION</a:t>
            </a:r>
          </a:p>
        </p:txBody>
      </p:sp>
      <p:sp>
        <p:nvSpPr>
          <p:cNvPr id="3" name="Subtitle 2">
            <a:extLst>
              <a:ext uri="{FF2B5EF4-FFF2-40B4-BE49-F238E27FC236}">
                <a16:creationId xmlns:a16="http://schemas.microsoft.com/office/drawing/2014/main" id="{E3CCCE48-0064-B0E1-0659-980E13D86387}"/>
              </a:ext>
            </a:extLst>
          </p:cNvPr>
          <p:cNvSpPr>
            <a:spLocks noGrp="1"/>
          </p:cNvSpPr>
          <p:nvPr>
            <p:ph type="subTitle" idx="1"/>
          </p:nvPr>
        </p:nvSpPr>
        <p:spPr>
          <a:xfrm>
            <a:off x="119418" y="1201003"/>
            <a:ext cx="8905164" cy="4598182"/>
          </a:xfrm>
        </p:spPr>
        <p:txBody>
          <a:bodyPr>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altLang="en-US" sz="2200" b="1" i="0" u="none" strike="noStrike" kern="1200" cap="none" spc="0" normalizeH="0" baseline="0" noProof="0" dirty="0">
                <a:ln>
                  <a:noFill/>
                </a:ln>
                <a:uLnTx/>
                <a:uFillTx/>
                <a:latin typeface="Tahoma" panose="020B0604030504040204" pitchFamily="34" charset="0"/>
                <a:ea typeface="Tahoma" panose="020B0604030504040204" pitchFamily="34" charset="0"/>
                <a:cs typeface="Tahoma" panose="020B0604030504040204" pitchFamily="34" charset="0"/>
              </a:rPr>
              <a:t>Hear the word of God </a:t>
            </a:r>
            <a:r>
              <a:rPr kumimoji="0" lang="en-US" altLang="en-US" sz="2200" b="0" i="0" u="none" strike="noStrike" kern="1200" cap="none" spc="0" normalizeH="0" baseline="0" noProof="0" dirty="0">
                <a:ln>
                  <a:noFill/>
                </a:ln>
                <a:uLnTx/>
                <a:uFillTx/>
                <a:latin typeface="Tahoma" panose="020B0604030504040204" pitchFamily="34" charset="0"/>
                <a:ea typeface="Tahoma" panose="020B0604030504040204" pitchFamily="34" charset="0"/>
                <a:cs typeface="Tahoma" panose="020B0604030504040204" pitchFamily="34" charset="0"/>
              </a:rPr>
              <a:t>(2 Thessalonians 2:14-15; James 1:21)</a:t>
            </a:r>
            <a:br>
              <a:rPr kumimoji="0" lang="en-US" altLang="en-US" sz="2200" b="0" i="0" u="none" strike="noStrike" kern="1200" cap="none" spc="0" normalizeH="0" baseline="0" noProof="0" dirty="0">
                <a:ln>
                  <a:noFill/>
                </a:ln>
                <a:uLnTx/>
                <a:uFillTx/>
                <a:latin typeface="Tahoma" panose="020B0604030504040204" pitchFamily="34" charset="0"/>
                <a:ea typeface="Tahoma" panose="020B0604030504040204" pitchFamily="34" charset="0"/>
                <a:cs typeface="Tahoma" panose="020B0604030504040204" pitchFamily="34" charset="0"/>
              </a:rPr>
            </a:br>
            <a:endParaRPr kumimoji="0" lang="en-US" altLang="en-US" sz="2200" b="0" i="0" u="none" strike="noStrike" kern="1200" cap="none" spc="0" normalizeH="0" baseline="0" noProof="0" dirty="0">
              <a:ln>
                <a:noFill/>
              </a:ln>
              <a:uLnTx/>
              <a:uFillTx/>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altLang="en-US" sz="2200" b="1" i="0" u="none" strike="noStrike" kern="1200" cap="none" spc="0" normalizeH="0" baseline="0" noProof="0" dirty="0">
                <a:ln>
                  <a:noFill/>
                </a:ln>
                <a:uLnTx/>
                <a:uFillTx/>
                <a:latin typeface="Tahoma" panose="020B0604030504040204" pitchFamily="34" charset="0"/>
                <a:ea typeface="Tahoma" panose="020B0604030504040204" pitchFamily="34" charset="0"/>
                <a:cs typeface="Tahoma" panose="020B0604030504040204" pitchFamily="34" charset="0"/>
              </a:rPr>
              <a:t>Believe the gospel message </a:t>
            </a:r>
            <a:r>
              <a:rPr kumimoji="0" lang="en-US" altLang="en-US" sz="2200" b="0" i="0" u="none" strike="noStrike" kern="1200" cap="none" spc="0" normalizeH="0" baseline="0" noProof="0" dirty="0">
                <a:ln>
                  <a:noFill/>
                </a:ln>
                <a:uLnTx/>
                <a:uFillTx/>
                <a:latin typeface="Tahoma" panose="020B0604030504040204" pitchFamily="34" charset="0"/>
                <a:ea typeface="Tahoma" panose="020B0604030504040204" pitchFamily="34" charset="0"/>
                <a:cs typeface="Tahoma" panose="020B0604030504040204" pitchFamily="34" charset="0"/>
              </a:rPr>
              <a:t>(Hebrews 11:6; John 8:24)</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altLang="en-US" sz="2200" b="0" i="0" u="none" strike="noStrike" kern="1200" cap="none" spc="0" normalizeH="0" baseline="0" noProof="0" dirty="0">
              <a:ln>
                <a:noFill/>
              </a:ln>
              <a:uLnTx/>
              <a:uFillTx/>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altLang="en-US" sz="2200" b="1" i="0" u="none" strike="noStrike" kern="1200" cap="none" spc="0" normalizeH="0" baseline="0" noProof="0" dirty="0">
                <a:ln>
                  <a:noFill/>
                </a:ln>
                <a:uLnTx/>
                <a:uFillTx/>
                <a:latin typeface="Tahoma" panose="020B0604030504040204" pitchFamily="34" charset="0"/>
                <a:ea typeface="Tahoma" panose="020B0604030504040204" pitchFamily="34" charset="0"/>
                <a:cs typeface="Tahoma" panose="020B0604030504040204" pitchFamily="34" charset="0"/>
              </a:rPr>
              <a:t>Repent of sins </a:t>
            </a:r>
            <a:r>
              <a:rPr kumimoji="0" lang="en-US" altLang="en-US" sz="2200" b="0" i="0" u="none" strike="noStrike" kern="1200" cap="none" spc="0" normalizeH="0" baseline="0" noProof="0" dirty="0">
                <a:ln>
                  <a:noFill/>
                </a:ln>
                <a:uLnTx/>
                <a:uFillTx/>
                <a:latin typeface="Tahoma" panose="020B0604030504040204" pitchFamily="34" charset="0"/>
                <a:ea typeface="Tahoma" panose="020B0604030504040204" pitchFamily="34" charset="0"/>
                <a:cs typeface="Tahoma" panose="020B0604030504040204" pitchFamily="34" charset="0"/>
              </a:rPr>
              <a:t>(Luke 13:3; Acts 17:30-31)</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altLang="en-US" sz="2200" b="0" i="0" u="none" strike="noStrike" kern="1200" cap="none" spc="0" normalizeH="0" baseline="0" noProof="0" dirty="0">
              <a:ln>
                <a:noFill/>
              </a:ln>
              <a:uLnTx/>
              <a:uFillTx/>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altLang="en-US" sz="2200" b="1" i="0" u="none" strike="noStrike" kern="1200" cap="none" spc="0" normalizeH="0" baseline="0" noProof="0" dirty="0">
                <a:ln>
                  <a:noFill/>
                </a:ln>
                <a:uLnTx/>
                <a:uFillTx/>
                <a:latin typeface="Tahoma" panose="020B0604030504040204" pitchFamily="34" charset="0"/>
                <a:ea typeface="Tahoma" panose="020B0604030504040204" pitchFamily="34" charset="0"/>
                <a:cs typeface="Tahoma" panose="020B0604030504040204" pitchFamily="34" charset="0"/>
              </a:rPr>
              <a:t>Confess Jesus Christ </a:t>
            </a:r>
            <a:r>
              <a:rPr kumimoji="0" lang="en-US" altLang="en-US" sz="2200" b="0" i="0" u="none" strike="noStrike" kern="1200" cap="none" spc="0" normalizeH="0" baseline="0" noProof="0" dirty="0">
                <a:ln>
                  <a:noFill/>
                </a:ln>
                <a:uLnTx/>
                <a:uFillTx/>
                <a:latin typeface="Tahoma" panose="020B0604030504040204" pitchFamily="34" charset="0"/>
                <a:ea typeface="Tahoma" panose="020B0604030504040204" pitchFamily="34" charset="0"/>
                <a:cs typeface="Tahoma" panose="020B0604030504040204" pitchFamily="34" charset="0"/>
              </a:rPr>
              <a:t>(Romans 10:10; Matthew 10:32-33)</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altLang="en-US" sz="2200" b="0" i="0" u="none" strike="noStrike" kern="1200" cap="none" spc="0" normalizeH="0" baseline="0" noProof="0" dirty="0">
              <a:ln>
                <a:noFill/>
              </a:ln>
              <a:uLnTx/>
              <a:uFillTx/>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1" fontAlgn="auto" latinLnBrk="0" hangingPunct="1">
              <a:lnSpc>
                <a:spcPct val="90000"/>
              </a:lnSpc>
              <a:spcBef>
                <a:spcPts val="1000"/>
              </a:spcBef>
              <a:spcAft>
                <a:spcPts val="0"/>
              </a:spcAft>
              <a:buClrTx/>
              <a:buSzTx/>
              <a:buFontTx/>
              <a:buNone/>
              <a:tabLst/>
              <a:defRPr/>
            </a:pPr>
            <a:r>
              <a:rPr kumimoji="0" lang="en-US" altLang="en-US" sz="2200" b="1" i="0" u="none" strike="noStrike" kern="1200" cap="none" spc="0" normalizeH="0" baseline="0" noProof="0" dirty="0">
                <a:ln>
                  <a:noFill/>
                </a:ln>
                <a:uLnTx/>
                <a:uFillTx/>
                <a:latin typeface="Tahoma" panose="020B0604030504040204" pitchFamily="34" charset="0"/>
                <a:ea typeface="Tahoma" panose="020B0604030504040204" pitchFamily="34" charset="0"/>
                <a:cs typeface="Tahoma" panose="020B0604030504040204" pitchFamily="34" charset="0"/>
              </a:rPr>
              <a:t>Be Baptized </a:t>
            </a:r>
            <a:r>
              <a:rPr kumimoji="0" lang="en-US" altLang="en-US" sz="2100" b="0" i="0" u="none" strike="noStrike" kern="1200" cap="none" spc="0" normalizeH="0" baseline="0" noProof="0" dirty="0">
                <a:ln>
                  <a:noFill/>
                </a:ln>
                <a:uLnTx/>
                <a:uFillTx/>
                <a:latin typeface="Tahoma" panose="020B0604030504040204" pitchFamily="34" charset="0"/>
                <a:ea typeface="Tahoma" panose="020B0604030504040204" pitchFamily="34" charset="0"/>
                <a:cs typeface="Tahoma" panose="020B0604030504040204" pitchFamily="34" charset="0"/>
              </a:rPr>
              <a:t>(Mark 16:16; Acts 2:38; Galatians 3:26-27; Romans 6:3-4)</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altLang="en-US" sz="2200" b="0" i="0" u="none" strike="noStrike" kern="1200" cap="none" spc="0" normalizeH="0" baseline="0" noProof="0" dirty="0">
              <a:ln>
                <a:noFill/>
              </a:ln>
              <a:uLnTx/>
              <a:uFillTx/>
              <a:latin typeface="Tahoma" panose="020B0604030504040204" pitchFamily="34" charset="0"/>
              <a:ea typeface="Tahoma" panose="020B0604030504040204" pitchFamily="34" charset="0"/>
              <a:cs typeface="Tahoma" panose="020B0604030504040204" pitchFamily="34" charset="0"/>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altLang="en-US" sz="2200" b="1" i="0" u="none" strike="noStrike" kern="1200" cap="none" spc="0" normalizeH="0" baseline="0" noProof="0" dirty="0">
                <a:ln>
                  <a:noFill/>
                </a:ln>
                <a:uLnTx/>
                <a:uFillTx/>
                <a:latin typeface="Tahoma" panose="020B0604030504040204" pitchFamily="34" charset="0"/>
                <a:ea typeface="Tahoma" panose="020B0604030504040204" pitchFamily="34" charset="0"/>
                <a:cs typeface="Tahoma" panose="020B0604030504040204" pitchFamily="34" charset="0"/>
              </a:rPr>
              <a:t>Remain Obedient </a:t>
            </a:r>
            <a:r>
              <a:rPr kumimoji="0" lang="en-US" altLang="en-US" sz="2200" b="0" i="0" u="none" strike="noStrike" kern="1200" cap="none" spc="0" normalizeH="0" baseline="0" noProof="0" dirty="0">
                <a:ln>
                  <a:noFill/>
                </a:ln>
                <a:uLnTx/>
                <a:uFillTx/>
                <a:latin typeface="Tahoma" panose="020B0604030504040204" pitchFamily="34" charset="0"/>
                <a:ea typeface="Tahoma" panose="020B0604030504040204" pitchFamily="34" charset="0"/>
                <a:cs typeface="Tahoma" panose="020B0604030504040204" pitchFamily="34" charset="0"/>
              </a:rPr>
              <a:t>(Matthew 7:21; Revelation 2:10; Hebrews 3:12)</a:t>
            </a:r>
          </a:p>
        </p:txBody>
      </p:sp>
    </p:spTree>
    <p:extLst>
      <p:ext uri="{BB962C8B-B14F-4D97-AF65-F5344CB8AC3E}">
        <p14:creationId xmlns:p14="http://schemas.microsoft.com/office/powerpoint/2010/main" val="38533698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fade">
                                      <p:cBhvr>
                                        <p:cTn id="28" dur="1000"/>
                                        <p:tgtEl>
                                          <p:spTgt spid="3">
                                            <p:txEl>
                                              <p:pRg st="5" end="5"/>
                                            </p:txEl>
                                          </p:spTgt>
                                        </p:tgtEl>
                                      </p:cBhvr>
                                    </p:animEffect>
                                    <p:anim calcmode="lin" valueType="num">
                                      <p:cBhvr>
                                        <p:cTn id="29"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Effect transition="in" filter="fade">
                                      <p:cBhvr>
                                        <p:cTn id="35" dur="1000"/>
                                        <p:tgtEl>
                                          <p:spTgt spid="3">
                                            <p:txEl>
                                              <p:pRg st="7" end="7"/>
                                            </p:txEl>
                                          </p:spTgt>
                                        </p:tgtEl>
                                      </p:cBhvr>
                                    </p:animEffect>
                                    <p:anim calcmode="lin" valueType="num">
                                      <p:cBhvr>
                                        <p:cTn id="36"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9" end="9"/>
                                            </p:txEl>
                                          </p:spTgt>
                                        </p:tgtEl>
                                        <p:attrNameLst>
                                          <p:attrName>style.visibility</p:attrName>
                                        </p:attrNameLst>
                                      </p:cBhvr>
                                      <p:to>
                                        <p:strVal val="visible"/>
                                      </p:to>
                                    </p:set>
                                    <p:animEffect transition="in" filter="fade">
                                      <p:cBhvr>
                                        <p:cTn id="42" dur="1000"/>
                                        <p:tgtEl>
                                          <p:spTgt spid="3">
                                            <p:txEl>
                                              <p:pRg st="9" end="9"/>
                                            </p:txEl>
                                          </p:spTgt>
                                        </p:tgtEl>
                                      </p:cBhvr>
                                    </p:animEffect>
                                    <p:anim calcmode="lin" valueType="num">
                                      <p:cBhvr>
                                        <p:cTn id="43"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6B7D1D-FDC2-2E4D-FCBA-FA584390919A}"/>
              </a:ext>
            </a:extLst>
          </p:cNvPr>
          <p:cNvSpPr>
            <a:spLocks noGrp="1"/>
          </p:cNvSpPr>
          <p:nvPr>
            <p:ph type="ctrTitle"/>
          </p:nvPr>
        </p:nvSpPr>
        <p:spPr>
          <a:xfrm>
            <a:off x="685800" y="171726"/>
            <a:ext cx="7772400" cy="701731"/>
          </a:xfrm>
        </p:spPr>
        <p:txBody>
          <a:bodyPr>
            <a:spAutoFit/>
          </a:bodyPr>
          <a:lstStyle/>
          <a:p>
            <a:r>
              <a:rPr lang="en-US" sz="4400" b="1" dirty="0">
                <a:latin typeface="Verdana" panose="020B0604030504040204" pitchFamily="34" charset="0"/>
                <a:ea typeface="Verdana" panose="020B0604030504040204" pitchFamily="34" charset="0"/>
              </a:rPr>
              <a:t>LIVING FOR JESUS</a:t>
            </a:r>
          </a:p>
        </p:txBody>
      </p:sp>
      <p:sp>
        <p:nvSpPr>
          <p:cNvPr id="3" name="Subtitle 2">
            <a:extLst>
              <a:ext uri="{FF2B5EF4-FFF2-40B4-BE49-F238E27FC236}">
                <a16:creationId xmlns:a16="http://schemas.microsoft.com/office/drawing/2014/main" id="{E3CCCE48-0064-B0E1-0659-980E13D86387}"/>
              </a:ext>
            </a:extLst>
          </p:cNvPr>
          <p:cNvSpPr>
            <a:spLocks noGrp="1"/>
          </p:cNvSpPr>
          <p:nvPr>
            <p:ph type="subTitle" idx="1"/>
          </p:nvPr>
        </p:nvSpPr>
        <p:spPr>
          <a:xfrm>
            <a:off x="685799" y="1207827"/>
            <a:ext cx="7772399" cy="3319883"/>
          </a:xfrm>
        </p:spPr>
        <p:txBody>
          <a:bodyPr>
            <a:spAutoFit/>
          </a:bodyPr>
          <a:lstStyle/>
          <a:p>
            <a:pPr algn="l"/>
            <a:r>
              <a:rPr lang="en-US" sz="2800" dirty="0">
                <a:latin typeface="Verdana" panose="020B0604030504040204" pitchFamily="34" charset="0"/>
                <a:ea typeface="Verdana" panose="020B0604030504040204" pitchFamily="34" charset="0"/>
              </a:rPr>
              <a:t>It’s more than being a member and attending church services. Much more!</a:t>
            </a:r>
          </a:p>
          <a:p>
            <a:pPr algn="l"/>
            <a:endParaRPr lang="en-US" sz="2800" dirty="0">
              <a:latin typeface="Verdana" panose="020B0604030504040204" pitchFamily="34" charset="0"/>
              <a:ea typeface="Verdana" panose="020B0604030504040204" pitchFamily="34" charset="0"/>
            </a:endParaRPr>
          </a:p>
          <a:p>
            <a:pPr algn="l"/>
            <a:r>
              <a:rPr lang="en-US" sz="2800" dirty="0">
                <a:latin typeface="Verdana" panose="020B0604030504040204" pitchFamily="34" charset="0"/>
                <a:ea typeface="Verdana" panose="020B0604030504040204" pitchFamily="34" charset="0"/>
              </a:rPr>
              <a:t>To be a Christian is to be a disciple.</a:t>
            </a:r>
          </a:p>
          <a:p>
            <a:pPr algn="l"/>
            <a:endParaRPr lang="en-US" sz="2800" dirty="0">
              <a:latin typeface="Verdana" panose="020B0604030504040204" pitchFamily="34" charset="0"/>
              <a:ea typeface="Verdana" panose="020B0604030504040204" pitchFamily="34" charset="0"/>
            </a:endParaRPr>
          </a:p>
          <a:p>
            <a:r>
              <a:rPr lang="en-US" sz="2800" i="1" dirty="0">
                <a:latin typeface="Verdana" panose="020B0604030504040204" pitchFamily="34" charset="0"/>
                <a:ea typeface="Verdana" panose="020B0604030504040204" pitchFamily="34" charset="0"/>
              </a:rPr>
              <a:t>“… the disciples were first called Christians in Antioch.” </a:t>
            </a:r>
            <a:r>
              <a:rPr lang="en-US" sz="2800" dirty="0">
                <a:latin typeface="Verdana" panose="020B0604030504040204" pitchFamily="34" charset="0"/>
                <a:ea typeface="Verdana" panose="020B0604030504040204" pitchFamily="34" charset="0"/>
              </a:rPr>
              <a:t>(Acts 11:26b)</a:t>
            </a:r>
          </a:p>
        </p:txBody>
      </p:sp>
    </p:spTree>
    <p:extLst>
      <p:ext uri="{BB962C8B-B14F-4D97-AF65-F5344CB8AC3E}">
        <p14:creationId xmlns:p14="http://schemas.microsoft.com/office/powerpoint/2010/main" val="39815802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1000"/>
                                        <p:tgtEl>
                                          <p:spTgt spid="3">
                                            <p:txEl>
                                              <p:pRg st="4" end="4"/>
                                            </p:txEl>
                                          </p:spTgt>
                                        </p:tgtEl>
                                      </p:cBhvr>
                                    </p:animEffect>
                                    <p:anim calcmode="lin" valueType="num">
                                      <p:cBhvr>
                                        <p:cTn id="1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6B7D1D-FDC2-2E4D-FCBA-FA584390919A}"/>
              </a:ext>
            </a:extLst>
          </p:cNvPr>
          <p:cNvSpPr>
            <a:spLocks noGrp="1"/>
          </p:cNvSpPr>
          <p:nvPr>
            <p:ph type="ctrTitle"/>
          </p:nvPr>
        </p:nvSpPr>
        <p:spPr>
          <a:xfrm>
            <a:off x="685800" y="171726"/>
            <a:ext cx="7772400" cy="701731"/>
          </a:xfrm>
        </p:spPr>
        <p:txBody>
          <a:bodyPr>
            <a:spAutoFit/>
          </a:bodyPr>
          <a:lstStyle/>
          <a:p>
            <a:r>
              <a:rPr lang="en-US" sz="4400" b="1" dirty="0">
                <a:latin typeface="Verdana" panose="020B0604030504040204" pitchFamily="34" charset="0"/>
                <a:ea typeface="Verdana" panose="020B0604030504040204" pitchFamily="34" charset="0"/>
              </a:rPr>
              <a:t>LIVING FOR JESUS</a:t>
            </a:r>
          </a:p>
        </p:txBody>
      </p:sp>
      <p:sp>
        <p:nvSpPr>
          <p:cNvPr id="3" name="Subtitle 2">
            <a:extLst>
              <a:ext uri="{FF2B5EF4-FFF2-40B4-BE49-F238E27FC236}">
                <a16:creationId xmlns:a16="http://schemas.microsoft.com/office/drawing/2014/main" id="{E3CCCE48-0064-B0E1-0659-980E13D86387}"/>
              </a:ext>
            </a:extLst>
          </p:cNvPr>
          <p:cNvSpPr>
            <a:spLocks noGrp="1"/>
          </p:cNvSpPr>
          <p:nvPr>
            <p:ph type="subTitle" idx="1"/>
          </p:nvPr>
        </p:nvSpPr>
        <p:spPr>
          <a:xfrm>
            <a:off x="685799" y="1207827"/>
            <a:ext cx="7772399" cy="3839000"/>
          </a:xfrm>
        </p:spPr>
        <p:txBody>
          <a:bodyPr>
            <a:spAutoFit/>
          </a:bodyPr>
          <a:lstStyle/>
          <a:p>
            <a:pPr algn="l"/>
            <a:r>
              <a:rPr lang="en-US" sz="2800" dirty="0">
                <a:latin typeface="Verdana" panose="020B0604030504040204" pitchFamily="34" charset="0"/>
                <a:ea typeface="Verdana" panose="020B0604030504040204" pitchFamily="34" charset="0"/>
              </a:rPr>
              <a:t>A disciple is a learner.</a:t>
            </a:r>
          </a:p>
          <a:p>
            <a:pPr algn="l"/>
            <a:endParaRPr lang="en-US" sz="2800" dirty="0">
              <a:latin typeface="Verdana" panose="020B0604030504040204" pitchFamily="34" charset="0"/>
              <a:ea typeface="Verdana" panose="020B0604030504040204" pitchFamily="34" charset="0"/>
            </a:endParaRPr>
          </a:p>
          <a:p>
            <a:r>
              <a:rPr lang="en-US" sz="2800" dirty="0">
                <a:latin typeface="Verdana" panose="020B0604030504040204" pitchFamily="34" charset="0"/>
                <a:ea typeface="Verdana" panose="020B0604030504040204" pitchFamily="34" charset="0"/>
              </a:rPr>
              <a:t> </a:t>
            </a:r>
            <a:r>
              <a:rPr lang="en-US" sz="2800" i="1" dirty="0">
                <a:latin typeface="Verdana" panose="020B0604030504040204" pitchFamily="34" charset="0"/>
                <a:ea typeface="Verdana" panose="020B0604030504040204" pitchFamily="34" charset="0"/>
              </a:rPr>
              <a:t>“Come to Me, all who are weary and heavy-laden, and I will give you rest. Take My yoke upon you and </a:t>
            </a:r>
            <a:r>
              <a:rPr lang="en-US" sz="2800" b="1" i="1" dirty="0">
                <a:latin typeface="Verdana" panose="020B0604030504040204" pitchFamily="34" charset="0"/>
                <a:ea typeface="Verdana" panose="020B0604030504040204" pitchFamily="34" charset="0"/>
              </a:rPr>
              <a:t>learn from Me</a:t>
            </a:r>
            <a:r>
              <a:rPr lang="en-US" sz="2800" i="1" dirty="0">
                <a:latin typeface="Verdana" panose="020B0604030504040204" pitchFamily="34" charset="0"/>
                <a:ea typeface="Verdana" panose="020B0604030504040204" pitchFamily="34" charset="0"/>
              </a:rPr>
              <a:t>, for I am gentle and humble in heart, and you will find rest for your souls. For My yoke is easy and My burden is light.” </a:t>
            </a:r>
            <a:r>
              <a:rPr lang="en-US" sz="2800" dirty="0">
                <a:latin typeface="Verdana" panose="020B0604030504040204" pitchFamily="34" charset="0"/>
                <a:ea typeface="Verdana" panose="020B0604030504040204" pitchFamily="34" charset="0"/>
              </a:rPr>
              <a:t>(Matthew 11:28-30)</a:t>
            </a:r>
          </a:p>
        </p:txBody>
      </p:sp>
    </p:spTree>
    <p:extLst>
      <p:ext uri="{BB962C8B-B14F-4D97-AF65-F5344CB8AC3E}">
        <p14:creationId xmlns:p14="http://schemas.microsoft.com/office/powerpoint/2010/main" val="26302332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6B7D1D-FDC2-2E4D-FCBA-FA584390919A}"/>
              </a:ext>
            </a:extLst>
          </p:cNvPr>
          <p:cNvSpPr>
            <a:spLocks noGrp="1"/>
          </p:cNvSpPr>
          <p:nvPr>
            <p:ph type="ctrTitle"/>
          </p:nvPr>
        </p:nvSpPr>
        <p:spPr>
          <a:xfrm>
            <a:off x="685800" y="171726"/>
            <a:ext cx="7772400" cy="701731"/>
          </a:xfrm>
        </p:spPr>
        <p:txBody>
          <a:bodyPr>
            <a:spAutoFit/>
          </a:bodyPr>
          <a:lstStyle/>
          <a:p>
            <a:r>
              <a:rPr lang="en-US" sz="4400" b="1" dirty="0">
                <a:latin typeface="Verdana" panose="020B0604030504040204" pitchFamily="34" charset="0"/>
                <a:ea typeface="Verdana" panose="020B0604030504040204" pitchFamily="34" charset="0"/>
              </a:rPr>
              <a:t>LIVING FOR JESUS</a:t>
            </a:r>
          </a:p>
        </p:txBody>
      </p:sp>
      <p:sp>
        <p:nvSpPr>
          <p:cNvPr id="3" name="Subtitle 2">
            <a:extLst>
              <a:ext uri="{FF2B5EF4-FFF2-40B4-BE49-F238E27FC236}">
                <a16:creationId xmlns:a16="http://schemas.microsoft.com/office/drawing/2014/main" id="{E3CCCE48-0064-B0E1-0659-980E13D86387}"/>
              </a:ext>
            </a:extLst>
          </p:cNvPr>
          <p:cNvSpPr>
            <a:spLocks noGrp="1"/>
          </p:cNvSpPr>
          <p:nvPr>
            <p:ph type="subTitle" idx="1"/>
          </p:nvPr>
        </p:nvSpPr>
        <p:spPr>
          <a:xfrm>
            <a:off x="685799" y="1207826"/>
            <a:ext cx="7772399" cy="5390194"/>
          </a:xfrm>
        </p:spPr>
        <p:txBody>
          <a:bodyPr>
            <a:spAutoFit/>
          </a:bodyPr>
          <a:lstStyle/>
          <a:p>
            <a:pPr algn="l"/>
            <a:r>
              <a:rPr lang="en-US" sz="2800" dirty="0">
                <a:latin typeface="Verdana" panose="020B0604030504040204" pitchFamily="34" charset="0"/>
                <a:ea typeface="Verdana" panose="020B0604030504040204" pitchFamily="34" charset="0"/>
              </a:rPr>
              <a:t>As disciples, we must be self-denying followers.</a:t>
            </a:r>
          </a:p>
          <a:p>
            <a:pPr algn="l"/>
            <a:endParaRPr lang="en-US" sz="2800" dirty="0">
              <a:latin typeface="Verdana" panose="020B0604030504040204" pitchFamily="34" charset="0"/>
              <a:ea typeface="Verdana" panose="020B0604030504040204" pitchFamily="34" charset="0"/>
            </a:endParaRPr>
          </a:p>
          <a:p>
            <a:r>
              <a:rPr lang="en-US" sz="2800" dirty="0">
                <a:latin typeface="Verdana" panose="020B0604030504040204" pitchFamily="34" charset="0"/>
                <a:ea typeface="Verdana" panose="020B0604030504040204" pitchFamily="34" charset="0"/>
              </a:rPr>
              <a:t> </a:t>
            </a:r>
            <a:r>
              <a:rPr lang="en-US" sz="2800" i="1" dirty="0">
                <a:latin typeface="Verdana" panose="020B0604030504040204" pitchFamily="34" charset="0"/>
                <a:ea typeface="Verdana" panose="020B0604030504040204" pitchFamily="34" charset="0"/>
              </a:rPr>
              <a:t>“Then Jesus said to His disciples, ‘If anyone wishes to come after Me, he must </a:t>
            </a:r>
            <a:r>
              <a:rPr lang="en-US" sz="2800" b="1" i="1" dirty="0">
                <a:latin typeface="Verdana" panose="020B0604030504040204" pitchFamily="34" charset="0"/>
                <a:ea typeface="Verdana" panose="020B0604030504040204" pitchFamily="34" charset="0"/>
              </a:rPr>
              <a:t>deny himself</a:t>
            </a:r>
            <a:r>
              <a:rPr lang="en-US" sz="2800" i="1" dirty="0">
                <a:latin typeface="Verdana" panose="020B0604030504040204" pitchFamily="34" charset="0"/>
                <a:ea typeface="Verdana" panose="020B0604030504040204" pitchFamily="34" charset="0"/>
              </a:rPr>
              <a:t>, and take up his cross and </a:t>
            </a:r>
            <a:r>
              <a:rPr lang="en-US" sz="2800" b="1" i="1" dirty="0">
                <a:latin typeface="Verdana" panose="020B0604030504040204" pitchFamily="34" charset="0"/>
                <a:ea typeface="Verdana" panose="020B0604030504040204" pitchFamily="34" charset="0"/>
              </a:rPr>
              <a:t>follow Me</a:t>
            </a:r>
            <a:r>
              <a:rPr lang="en-US" sz="2800" i="1" dirty="0">
                <a:latin typeface="Verdana" panose="020B0604030504040204" pitchFamily="34" charset="0"/>
                <a:ea typeface="Verdana" panose="020B0604030504040204" pitchFamily="34" charset="0"/>
              </a:rPr>
              <a:t>. For whoever wishes to save his life will lose it; but whoever loses his life for My sake will find it. For what will it profit a man if he gains the whole world and forfeits his soul? Or what will a man give in exchange for his soul?’” </a:t>
            </a:r>
            <a:br>
              <a:rPr lang="en-US" sz="2800" i="1" dirty="0">
                <a:latin typeface="Verdana" panose="020B0604030504040204" pitchFamily="34" charset="0"/>
                <a:ea typeface="Verdana" panose="020B0604030504040204" pitchFamily="34" charset="0"/>
              </a:rPr>
            </a:br>
            <a:r>
              <a:rPr lang="en-US" sz="2800" dirty="0">
                <a:latin typeface="Verdana" panose="020B0604030504040204" pitchFamily="34" charset="0"/>
                <a:ea typeface="Verdana" panose="020B0604030504040204" pitchFamily="34" charset="0"/>
              </a:rPr>
              <a:t>(Matthew 16:24-26)</a:t>
            </a:r>
          </a:p>
        </p:txBody>
      </p:sp>
    </p:spTree>
    <p:extLst>
      <p:ext uri="{BB962C8B-B14F-4D97-AF65-F5344CB8AC3E}">
        <p14:creationId xmlns:p14="http://schemas.microsoft.com/office/powerpoint/2010/main" val="39298317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6B7D1D-FDC2-2E4D-FCBA-FA584390919A}"/>
              </a:ext>
            </a:extLst>
          </p:cNvPr>
          <p:cNvSpPr>
            <a:spLocks noGrp="1"/>
          </p:cNvSpPr>
          <p:nvPr>
            <p:ph type="ctrTitle"/>
          </p:nvPr>
        </p:nvSpPr>
        <p:spPr>
          <a:xfrm>
            <a:off x="685800" y="171726"/>
            <a:ext cx="7772400" cy="701731"/>
          </a:xfrm>
        </p:spPr>
        <p:txBody>
          <a:bodyPr>
            <a:spAutoFit/>
          </a:bodyPr>
          <a:lstStyle/>
          <a:p>
            <a:r>
              <a:rPr lang="en-US" sz="4400" b="1" dirty="0">
                <a:latin typeface="Verdana" panose="020B0604030504040204" pitchFamily="34" charset="0"/>
                <a:ea typeface="Verdana" panose="020B0604030504040204" pitchFamily="34" charset="0"/>
              </a:rPr>
              <a:t>LIVING FOR JESUS</a:t>
            </a:r>
          </a:p>
        </p:txBody>
      </p:sp>
      <p:sp>
        <p:nvSpPr>
          <p:cNvPr id="3" name="Subtitle 2">
            <a:extLst>
              <a:ext uri="{FF2B5EF4-FFF2-40B4-BE49-F238E27FC236}">
                <a16:creationId xmlns:a16="http://schemas.microsoft.com/office/drawing/2014/main" id="{E3CCCE48-0064-B0E1-0659-980E13D86387}"/>
              </a:ext>
            </a:extLst>
          </p:cNvPr>
          <p:cNvSpPr>
            <a:spLocks noGrp="1"/>
          </p:cNvSpPr>
          <p:nvPr>
            <p:ph type="subTitle" idx="1"/>
          </p:nvPr>
        </p:nvSpPr>
        <p:spPr>
          <a:xfrm>
            <a:off x="685799" y="1091822"/>
            <a:ext cx="7772399" cy="5591274"/>
          </a:xfrm>
        </p:spPr>
        <p:txBody>
          <a:bodyPr>
            <a:spAutoFit/>
          </a:bodyPr>
          <a:lstStyle/>
          <a:p>
            <a:pPr algn="l"/>
            <a:r>
              <a:rPr lang="en-US" sz="2800" dirty="0">
                <a:latin typeface="Verdana" panose="020B0604030504040204" pitchFamily="34" charset="0"/>
                <a:ea typeface="Verdana" panose="020B0604030504040204" pitchFamily="34" charset="0"/>
              </a:rPr>
              <a:t>As followers of Christ, we must hear and follow the voice of the good Shepherd.</a:t>
            </a:r>
          </a:p>
          <a:p>
            <a:pPr algn="l"/>
            <a:endParaRPr lang="en-US" sz="1200" dirty="0">
              <a:latin typeface="Verdana" panose="020B0604030504040204" pitchFamily="34" charset="0"/>
              <a:ea typeface="Verdana" panose="020B0604030504040204" pitchFamily="34" charset="0"/>
            </a:endParaRPr>
          </a:p>
          <a:p>
            <a:r>
              <a:rPr lang="en-US" sz="2800" dirty="0">
                <a:latin typeface="Verdana" panose="020B0604030504040204" pitchFamily="34" charset="0"/>
                <a:ea typeface="Verdana" panose="020B0604030504040204" pitchFamily="34" charset="0"/>
              </a:rPr>
              <a:t> </a:t>
            </a:r>
            <a:r>
              <a:rPr lang="en-US" sz="2800" i="1" dirty="0">
                <a:latin typeface="Verdana" panose="020B0604030504040204" pitchFamily="34" charset="0"/>
                <a:ea typeface="Verdana" panose="020B0604030504040204" pitchFamily="34" charset="0"/>
              </a:rPr>
              <a:t>“I am the good shepherd, and I know My own and My own know Me, even as the Father knows Me and I know the Father; and I lay down My life for the sheep.” </a:t>
            </a:r>
            <a:r>
              <a:rPr lang="en-US" sz="2800" dirty="0">
                <a:latin typeface="Verdana" panose="020B0604030504040204" pitchFamily="34" charset="0"/>
                <a:ea typeface="Verdana" panose="020B0604030504040204" pitchFamily="34" charset="0"/>
              </a:rPr>
              <a:t>(John 10:14-15)</a:t>
            </a:r>
          </a:p>
          <a:p>
            <a:endParaRPr lang="en-US" sz="1200" dirty="0">
              <a:latin typeface="Verdana" panose="020B0604030504040204" pitchFamily="34" charset="0"/>
              <a:ea typeface="Verdana" panose="020B0604030504040204" pitchFamily="34" charset="0"/>
            </a:endParaRPr>
          </a:p>
          <a:p>
            <a:r>
              <a:rPr lang="en-US" sz="2800" i="1" dirty="0">
                <a:latin typeface="Verdana" panose="020B0604030504040204" pitchFamily="34" charset="0"/>
                <a:ea typeface="Verdana" panose="020B0604030504040204" pitchFamily="34" charset="0"/>
              </a:rPr>
              <a:t>“My sheep </a:t>
            </a:r>
            <a:r>
              <a:rPr lang="en-US" sz="2800" b="1" i="1" dirty="0">
                <a:latin typeface="Verdana" panose="020B0604030504040204" pitchFamily="34" charset="0"/>
                <a:ea typeface="Verdana" panose="020B0604030504040204" pitchFamily="34" charset="0"/>
              </a:rPr>
              <a:t>hear My voice</a:t>
            </a:r>
            <a:r>
              <a:rPr lang="en-US" sz="2800" i="1" dirty="0">
                <a:latin typeface="Verdana" panose="020B0604030504040204" pitchFamily="34" charset="0"/>
                <a:ea typeface="Verdana" panose="020B0604030504040204" pitchFamily="34" charset="0"/>
              </a:rPr>
              <a:t>, and I know them, and they </a:t>
            </a:r>
            <a:r>
              <a:rPr lang="en-US" sz="2800" b="1" i="1" dirty="0">
                <a:latin typeface="Verdana" panose="020B0604030504040204" pitchFamily="34" charset="0"/>
                <a:ea typeface="Verdana" panose="020B0604030504040204" pitchFamily="34" charset="0"/>
              </a:rPr>
              <a:t>follow Me</a:t>
            </a:r>
            <a:r>
              <a:rPr lang="en-US" sz="2800" i="1" dirty="0">
                <a:latin typeface="Verdana" panose="020B0604030504040204" pitchFamily="34" charset="0"/>
                <a:ea typeface="Verdana" panose="020B0604030504040204" pitchFamily="34" charset="0"/>
              </a:rPr>
              <a:t>; and I give eternal life to them, and they will never perish; and no one will snatch them out of My hand.” </a:t>
            </a:r>
            <a:r>
              <a:rPr lang="en-US" sz="2800" dirty="0">
                <a:latin typeface="Verdana" panose="020B0604030504040204" pitchFamily="34" charset="0"/>
                <a:ea typeface="Verdana" panose="020B0604030504040204" pitchFamily="34" charset="0"/>
              </a:rPr>
              <a:t>(John 10:27-28)</a:t>
            </a:r>
          </a:p>
        </p:txBody>
      </p:sp>
    </p:spTree>
    <p:extLst>
      <p:ext uri="{BB962C8B-B14F-4D97-AF65-F5344CB8AC3E}">
        <p14:creationId xmlns:p14="http://schemas.microsoft.com/office/powerpoint/2010/main" val="20625687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4" end="4"/>
                                            </p:txEl>
                                          </p:spTgt>
                                        </p:tgtEl>
                                        <p:attrNameLst>
                                          <p:attrName>style.visibility</p:attrName>
                                        </p:attrNameLst>
                                      </p:cBhvr>
                                      <p:to>
                                        <p:strVal val="visible"/>
                                      </p:to>
                                    </p:set>
                                    <p:animEffect transition="in" filter="fade">
                                      <p:cBhvr>
                                        <p:cTn id="14" dur="1000"/>
                                        <p:tgtEl>
                                          <p:spTgt spid="3">
                                            <p:txEl>
                                              <p:pRg st="4" end="4"/>
                                            </p:txEl>
                                          </p:spTgt>
                                        </p:tgtEl>
                                      </p:cBhvr>
                                    </p:animEffect>
                                    <p:anim calcmode="lin" valueType="num">
                                      <p:cBhvr>
                                        <p:cTn id="1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6B7D1D-FDC2-2E4D-FCBA-FA584390919A}"/>
              </a:ext>
            </a:extLst>
          </p:cNvPr>
          <p:cNvSpPr>
            <a:spLocks noGrp="1"/>
          </p:cNvSpPr>
          <p:nvPr>
            <p:ph type="ctrTitle"/>
          </p:nvPr>
        </p:nvSpPr>
        <p:spPr>
          <a:xfrm>
            <a:off x="685800" y="171726"/>
            <a:ext cx="7772400" cy="701731"/>
          </a:xfrm>
        </p:spPr>
        <p:txBody>
          <a:bodyPr>
            <a:spAutoFit/>
          </a:bodyPr>
          <a:lstStyle/>
          <a:p>
            <a:r>
              <a:rPr lang="en-US" sz="4400" b="1" dirty="0">
                <a:latin typeface="Verdana" panose="020B0604030504040204" pitchFamily="34" charset="0"/>
                <a:ea typeface="Verdana" panose="020B0604030504040204" pitchFamily="34" charset="0"/>
              </a:rPr>
              <a:t>LIVING FOR JESUS</a:t>
            </a:r>
          </a:p>
        </p:txBody>
      </p:sp>
      <p:sp>
        <p:nvSpPr>
          <p:cNvPr id="3" name="Subtitle 2">
            <a:extLst>
              <a:ext uri="{FF2B5EF4-FFF2-40B4-BE49-F238E27FC236}">
                <a16:creationId xmlns:a16="http://schemas.microsoft.com/office/drawing/2014/main" id="{E3CCCE48-0064-B0E1-0659-980E13D86387}"/>
              </a:ext>
            </a:extLst>
          </p:cNvPr>
          <p:cNvSpPr>
            <a:spLocks noGrp="1"/>
          </p:cNvSpPr>
          <p:nvPr>
            <p:ph type="subTitle" idx="1"/>
          </p:nvPr>
        </p:nvSpPr>
        <p:spPr>
          <a:xfrm>
            <a:off x="685799" y="1091822"/>
            <a:ext cx="7772399" cy="5002395"/>
          </a:xfrm>
        </p:spPr>
        <p:txBody>
          <a:bodyPr>
            <a:spAutoFit/>
          </a:bodyPr>
          <a:lstStyle/>
          <a:p>
            <a:pPr algn="l"/>
            <a:r>
              <a:rPr lang="en-US" sz="2800" dirty="0">
                <a:latin typeface="Verdana" panose="020B0604030504040204" pitchFamily="34" charset="0"/>
                <a:ea typeface="Verdana" panose="020B0604030504040204" pitchFamily="34" charset="0"/>
              </a:rPr>
              <a:t>To grow in the Lord, we must </a:t>
            </a:r>
            <a:r>
              <a:rPr lang="en-US" sz="2800" b="1" dirty="0">
                <a:latin typeface="Verdana" panose="020B0604030504040204" pitchFamily="34" charset="0"/>
                <a:ea typeface="Verdana" panose="020B0604030504040204" pitchFamily="34" charset="0"/>
              </a:rPr>
              <a:t>enhance</a:t>
            </a:r>
            <a:r>
              <a:rPr lang="en-US" sz="2800" dirty="0">
                <a:latin typeface="Verdana" panose="020B0604030504040204" pitchFamily="34" charset="0"/>
                <a:ea typeface="Verdana" panose="020B0604030504040204" pitchFamily="34" charset="0"/>
              </a:rPr>
              <a:t> our faith.</a:t>
            </a:r>
          </a:p>
          <a:p>
            <a:pPr algn="l"/>
            <a:endParaRPr lang="en-US" sz="2800" dirty="0">
              <a:latin typeface="Verdana" panose="020B0604030504040204" pitchFamily="34" charset="0"/>
              <a:ea typeface="Verdana" panose="020B0604030504040204" pitchFamily="34" charset="0"/>
            </a:endParaRPr>
          </a:p>
          <a:p>
            <a:r>
              <a:rPr lang="en-US" sz="2800" dirty="0">
                <a:latin typeface="Verdana" panose="020B0604030504040204" pitchFamily="34" charset="0"/>
                <a:ea typeface="Verdana" panose="020B0604030504040204" pitchFamily="34" charset="0"/>
              </a:rPr>
              <a:t> </a:t>
            </a:r>
            <a:r>
              <a:rPr lang="en-US" sz="2800" i="1" dirty="0">
                <a:latin typeface="Verdana" panose="020B0604030504040204" pitchFamily="34" charset="0"/>
                <a:ea typeface="Verdana" panose="020B0604030504040204" pitchFamily="34" charset="0"/>
              </a:rPr>
              <a:t>“Now for this very reason also, </a:t>
            </a:r>
            <a:r>
              <a:rPr lang="en-US" sz="2800" i="1" u="sng" dirty="0">
                <a:latin typeface="Verdana" panose="020B0604030504040204" pitchFamily="34" charset="0"/>
                <a:ea typeface="Verdana" panose="020B0604030504040204" pitchFamily="34" charset="0"/>
              </a:rPr>
              <a:t>applying all diligence</a:t>
            </a:r>
            <a:r>
              <a:rPr lang="en-US" sz="2800" i="1" dirty="0">
                <a:latin typeface="Verdana" panose="020B0604030504040204" pitchFamily="34" charset="0"/>
                <a:ea typeface="Verdana" panose="020B0604030504040204" pitchFamily="34" charset="0"/>
              </a:rPr>
              <a:t>, in your faith supply </a:t>
            </a:r>
            <a:r>
              <a:rPr lang="en-US" sz="2800" i="1" u="sng" dirty="0">
                <a:latin typeface="Verdana" panose="020B0604030504040204" pitchFamily="34" charset="0"/>
                <a:ea typeface="Verdana" panose="020B0604030504040204" pitchFamily="34" charset="0"/>
              </a:rPr>
              <a:t>moral excellence</a:t>
            </a:r>
            <a:r>
              <a:rPr lang="en-US" sz="2800" i="1" dirty="0">
                <a:latin typeface="Verdana" panose="020B0604030504040204" pitchFamily="34" charset="0"/>
                <a:ea typeface="Verdana" panose="020B0604030504040204" pitchFamily="34" charset="0"/>
              </a:rPr>
              <a:t>, and in your moral excellence, </a:t>
            </a:r>
            <a:r>
              <a:rPr lang="en-US" sz="2800" i="1" u="sng" dirty="0">
                <a:latin typeface="Verdana" panose="020B0604030504040204" pitchFamily="34" charset="0"/>
                <a:ea typeface="Verdana" panose="020B0604030504040204" pitchFamily="34" charset="0"/>
              </a:rPr>
              <a:t>knowledge</a:t>
            </a:r>
            <a:r>
              <a:rPr lang="en-US" sz="2800" i="1" dirty="0">
                <a:latin typeface="Verdana" panose="020B0604030504040204" pitchFamily="34" charset="0"/>
                <a:ea typeface="Verdana" panose="020B0604030504040204" pitchFamily="34" charset="0"/>
              </a:rPr>
              <a:t>, and in your knowledge, </a:t>
            </a:r>
            <a:r>
              <a:rPr lang="en-US" sz="2800" i="1" u="sng" dirty="0">
                <a:latin typeface="Verdana" panose="020B0604030504040204" pitchFamily="34" charset="0"/>
                <a:ea typeface="Verdana" panose="020B0604030504040204" pitchFamily="34" charset="0"/>
              </a:rPr>
              <a:t>self-control</a:t>
            </a:r>
            <a:r>
              <a:rPr lang="en-US" sz="2800" i="1" dirty="0">
                <a:latin typeface="Verdana" panose="020B0604030504040204" pitchFamily="34" charset="0"/>
                <a:ea typeface="Verdana" panose="020B0604030504040204" pitchFamily="34" charset="0"/>
              </a:rPr>
              <a:t>, and in your self-control, </a:t>
            </a:r>
            <a:r>
              <a:rPr lang="en-US" sz="2800" i="1" u="sng" dirty="0">
                <a:latin typeface="Verdana" panose="020B0604030504040204" pitchFamily="34" charset="0"/>
                <a:ea typeface="Verdana" panose="020B0604030504040204" pitchFamily="34" charset="0"/>
              </a:rPr>
              <a:t>perseverance</a:t>
            </a:r>
            <a:r>
              <a:rPr lang="en-US" sz="2800" i="1" dirty="0">
                <a:latin typeface="Verdana" panose="020B0604030504040204" pitchFamily="34" charset="0"/>
                <a:ea typeface="Verdana" panose="020B0604030504040204" pitchFamily="34" charset="0"/>
              </a:rPr>
              <a:t>, and in your perseverance, </a:t>
            </a:r>
            <a:r>
              <a:rPr lang="en-US" sz="2800" i="1" u="sng" dirty="0">
                <a:latin typeface="Verdana" panose="020B0604030504040204" pitchFamily="34" charset="0"/>
                <a:ea typeface="Verdana" panose="020B0604030504040204" pitchFamily="34" charset="0"/>
              </a:rPr>
              <a:t>godliness</a:t>
            </a:r>
            <a:r>
              <a:rPr lang="en-US" sz="2800" i="1" dirty="0">
                <a:latin typeface="Verdana" panose="020B0604030504040204" pitchFamily="34" charset="0"/>
                <a:ea typeface="Verdana" panose="020B0604030504040204" pitchFamily="34" charset="0"/>
              </a:rPr>
              <a:t>, and in your godliness, </a:t>
            </a:r>
            <a:r>
              <a:rPr lang="en-US" sz="2800" i="1" u="sng" dirty="0">
                <a:latin typeface="Verdana" panose="020B0604030504040204" pitchFamily="34" charset="0"/>
                <a:ea typeface="Verdana" panose="020B0604030504040204" pitchFamily="34" charset="0"/>
              </a:rPr>
              <a:t>brotherly kindness</a:t>
            </a:r>
            <a:r>
              <a:rPr lang="en-US" sz="2800" i="1" dirty="0">
                <a:latin typeface="Verdana" panose="020B0604030504040204" pitchFamily="34" charset="0"/>
                <a:ea typeface="Verdana" panose="020B0604030504040204" pitchFamily="34" charset="0"/>
              </a:rPr>
              <a:t>, and in your brotherly kindness, </a:t>
            </a:r>
            <a:r>
              <a:rPr lang="en-US" sz="2800" i="1" u="sng" dirty="0">
                <a:latin typeface="Verdana" panose="020B0604030504040204" pitchFamily="34" charset="0"/>
                <a:ea typeface="Verdana" panose="020B0604030504040204" pitchFamily="34" charset="0"/>
              </a:rPr>
              <a:t>love</a:t>
            </a:r>
            <a:r>
              <a:rPr lang="en-US" sz="2800" i="1" dirty="0">
                <a:latin typeface="Verdana" panose="020B0604030504040204" pitchFamily="34" charset="0"/>
                <a:ea typeface="Verdana" panose="020B0604030504040204" pitchFamily="34" charset="0"/>
              </a:rPr>
              <a:t>.” </a:t>
            </a:r>
            <a:r>
              <a:rPr lang="en-US" sz="2800" dirty="0">
                <a:latin typeface="Verdana" panose="020B0604030504040204" pitchFamily="34" charset="0"/>
                <a:ea typeface="Verdana" panose="020B0604030504040204" pitchFamily="34" charset="0"/>
              </a:rPr>
              <a:t>(2 Peter 1:5-7)</a:t>
            </a:r>
            <a:endParaRPr lang="en-US" dirty="0"/>
          </a:p>
        </p:txBody>
      </p:sp>
    </p:spTree>
    <p:extLst>
      <p:ext uri="{BB962C8B-B14F-4D97-AF65-F5344CB8AC3E}">
        <p14:creationId xmlns:p14="http://schemas.microsoft.com/office/powerpoint/2010/main" val="37527036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6B7D1D-FDC2-2E4D-FCBA-FA584390919A}"/>
              </a:ext>
            </a:extLst>
          </p:cNvPr>
          <p:cNvSpPr>
            <a:spLocks noGrp="1"/>
          </p:cNvSpPr>
          <p:nvPr>
            <p:ph type="ctrTitle"/>
          </p:nvPr>
        </p:nvSpPr>
        <p:spPr>
          <a:xfrm>
            <a:off x="685800" y="171726"/>
            <a:ext cx="7772400" cy="701731"/>
          </a:xfrm>
        </p:spPr>
        <p:txBody>
          <a:bodyPr>
            <a:spAutoFit/>
          </a:bodyPr>
          <a:lstStyle/>
          <a:p>
            <a:r>
              <a:rPr lang="en-US" sz="4400" b="1" dirty="0">
                <a:latin typeface="Verdana" panose="020B0604030504040204" pitchFamily="34" charset="0"/>
                <a:ea typeface="Verdana" panose="020B0604030504040204" pitchFamily="34" charset="0"/>
              </a:rPr>
              <a:t>LIVING FOR JESUS</a:t>
            </a:r>
          </a:p>
        </p:txBody>
      </p:sp>
      <p:sp>
        <p:nvSpPr>
          <p:cNvPr id="3" name="Subtitle 2">
            <a:extLst>
              <a:ext uri="{FF2B5EF4-FFF2-40B4-BE49-F238E27FC236}">
                <a16:creationId xmlns:a16="http://schemas.microsoft.com/office/drawing/2014/main" id="{E3CCCE48-0064-B0E1-0659-980E13D86387}"/>
              </a:ext>
            </a:extLst>
          </p:cNvPr>
          <p:cNvSpPr>
            <a:spLocks noGrp="1"/>
          </p:cNvSpPr>
          <p:nvPr>
            <p:ph type="subTitle" idx="1"/>
          </p:nvPr>
        </p:nvSpPr>
        <p:spPr>
          <a:xfrm>
            <a:off x="657518" y="1091822"/>
            <a:ext cx="7854886" cy="5512278"/>
          </a:xfrm>
        </p:spPr>
        <p:txBody>
          <a:bodyPr wrap="square">
            <a:spAutoFit/>
          </a:bodyPr>
          <a:lstStyle/>
          <a:p>
            <a:pPr algn="l"/>
            <a:r>
              <a:rPr lang="en-US" sz="2800" dirty="0">
                <a:latin typeface="Verdana" panose="020B0604030504040204" pitchFamily="34" charset="0"/>
                <a:ea typeface="Verdana" panose="020B0604030504040204" pitchFamily="34" charset="0"/>
              </a:rPr>
              <a:t>Attributes to practice from 2 Peter 1:5-7:</a:t>
            </a:r>
          </a:p>
          <a:p>
            <a:pPr algn="l"/>
            <a:endParaRPr lang="en-US" sz="2800" dirty="0">
              <a:latin typeface="Verdana" panose="020B0604030504040204" pitchFamily="34" charset="0"/>
              <a:ea typeface="Verdana" panose="020B0604030504040204" pitchFamily="34" charset="0"/>
            </a:endParaRPr>
          </a:p>
          <a:p>
            <a:pPr algn="l"/>
            <a:r>
              <a:rPr lang="en-US" sz="2800" dirty="0">
                <a:latin typeface="Verdana" panose="020B0604030504040204" pitchFamily="34" charset="0"/>
                <a:ea typeface="Verdana" panose="020B0604030504040204" pitchFamily="34" charset="0"/>
              </a:rPr>
              <a:t>“Applying all diligence”</a:t>
            </a:r>
          </a:p>
          <a:p>
            <a:pPr algn="l"/>
            <a:r>
              <a:rPr lang="en-US" sz="2800" dirty="0">
                <a:latin typeface="Verdana" panose="020B0604030504040204" pitchFamily="34" charset="0"/>
                <a:ea typeface="Verdana" panose="020B0604030504040204" pitchFamily="34" charset="0"/>
              </a:rPr>
              <a:t>	Things to put on our “Must Do” list</a:t>
            </a:r>
          </a:p>
          <a:p>
            <a:pPr algn="l"/>
            <a:r>
              <a:rPr lang="en-US" sz="2800" dirty="0">
                <a:latin typeface="Verdana" panose="020B0604030504040204" pitchFamily="34" charset="0"/>
                <a:ea typeface="Verdana" panose="020B0604030504040204" pitchFamily="34" charset="0"/>
              </a:rPr>
              <a:t>“Moral excellence”</a:t>
            </a:r>
          </a:p>
          <a:p>
            <a:pPr algn="l"/>
            <a:r>
              <a:rPr lang="en-US" sz="2800" dirty="0">
                <a:latin typeface="Verdana" panose="020B0604030504040204" pitchFamily="34" charset="0"/>
                <a:ea typeface="Verdana" panose="020B0604030504040204" pitchFamily="34" charset="0"/>
              </a:rPr>
              <a:t>	Virtue, righteous behavior </a:t>
            </a:r>
          </a:p>
          <a:p>
            <a:pPr algn="l"/>
            <a:r>
              <a:rPr lang="en-US" sz="2800" dirty="0">
                <a:latin typeface="Verdana" panose="020B0604030504040204" pitchFamily="34" charset="0"/>
                <a:ea typeface="Verdana" panose="020B0604030504040204" pitchFamily="34" charset="0"/>
              </a:rPr>
              <a:t>“Knowledge”</a:t>
            </a:r>
          </a:p>
          <a:p>
            <a:pPr algn="l"/>
            <a:r>
              <a:rPr lang="en-US" sz="2800" dirty="0">
                <a:latin typeface="Verdana" panose="020B0604030504040204" pitchFamily="34" charset="0"/>
                <a:ea typeface="Verdana" panose="020B0604030504040204" pitchFamily="34" charset="0"/>
              </a:rPr>
              <a:t>	Growing in insight and understanding</a:t>
            </a:r>
          </a:p>
          <a:p>
            <a:pPr algn="l"/>
            <a:r>
              <a:rPr lang="en-US" sz="2800" dirty="0">
                <a:latin typeface="Verdana" panose="020B0604030504040204" pitchFamily="34" charset="0"/>
                <a:ea typeface="Verdana" panose="020B0604030504040204" pitchFamily="34" charset="0"/>
              </a:rPr>
              <a:t>“Self-control”</a:t>
            </a:r>
          </a:p>
          <a:p>
            <a:pPr algn="l"/>
            <a:r>
              <a:rPr lang="en-US" sz="2800" dirty="0">
                <a:latin typeface="Verdana" panose="020B0604030504040204" pitchFamily="34" charset="0"/>
                <a:ea typeface="Verdana" panose="020B0604030504040204" pitchFamily="34" charset="0"/>
              </a:rPr>
              <a:t>	Conforming our will to His, denying 	self and our own emotions</a:t>
            </a:r>
          </a:p>
        </p:txBody>
      </p:sp>
    </p:spTree>
    <p:extLst>
      <p:ext uri="{BB962C8B-B14F-4D97-AF65-F5344CB8AC3E}">
        <p14:creationId xmlns:p14="http://schemas.microsoft.com/office/powerpoint/2010/main" val="22118929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1000"/>
                                        <p:tgtEl>
                                          <p:spTgt spid="3">
                                            <p:txEl>
                                              <p:pRg st="3" end="3"/>
                                            </p:txEl>
                                          </p:spTgt>
                                        </p:tgtEl>
                                      </p:cBhvr>
                                    </p:animEffect>
                                    <p:anim calcmode="lin" valueType="num">
                                      <p:cBhvr>
                                        <p:cTn id="1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1000"/>
                                        <p:tgtEl>
                                          <p:spTgt spid="3">
                                            <p:txEl>
                                              <p:pRg st="4" end="4"/>
                                            </p:txEl>
                                          </p:spTgt>
                                        </p:tgtEl>
                                      </p:cBhvr>
                                    </p:animEffect>
                                    <p:anim calcmode="lin" valueType="num">
                                      <p:cBhvr>
                                        <p:cTn id="2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4" end="4"/>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fade">
                                      <p:cBhvr>
                                        <p:cTn id="24" dur="1000"/>
                                        <p:tgtEl>
                                          <p:spTgt spid="3">
                                            <p:txEl>
                                              <p:pRg st="5" end="5"/>
                                            </p:txEl>
                                          </p:spTgt>
                                        </p:tgtEl>
                                      </p:cBhvr>
                                    </p:animEffect>
                                    <p:anim calcmode="lin" valueType="num">
                                      <p:cBhvr>
                                        <p:cTn id="2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fade">
                                      <p:cBhvr>
                                        <p:cTn id="31" dur="1000"/>
                                        <p:tgtEl>
                                          <p:spTgt spid="3">
                                            <p:txEl>
                                              <p:pRg st="6" end="6"/>
                                            </p:txEl>
                                          </p:spTgt>
                                        </p:tgtEl>
                                      </p:cBhvr>
                                    </p:animEffect>
                                    <p:anim calcmode="lin" valueType="num">
                                      <p:cBhvr>
                                        <p:cTn id="32"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6" end="6"/>
                                            </p:txEl>
                                          </p:spTgt>
                                        </p:tgtEl>
                                        <p:attrNameLst>
                                          <p:attrName>ppt_y</p:attrName>
                                        </p:attrNameLst>
                                      </p:cBhvr>
                                      <p:tavLst>
                                        <p:tav tm="0">
                                          <p:val>
                                            <p:strVal val="#ppt_y+.1"/>
                                          </p:val>
                                        </p:tav>
                                        <p:tav tm="100000">
                                          <p:val>
                                            <p:strVal val="#ppt_y"/>
                                          </p:val>
                                        </p:tav>
                                      </p:tavLst>
                                    </p:anim>
                                  </p:childTnLst>
                                </p:cTn>
                              </p:par>
                              <p:par>
                                <p:cTn id="34" presetID="42" presetClass="entr" presetSubtype="0" fill="hold" grpId="0" nodeType="withEffect">
                                  <p:stCondLst>
                                    <p:cond delay="0"/>
                                  </p:stCondLst>
                                  <p:childTnLst>
                                    <p:set>
                                      <p:cBhvr>
                                        <p:cTn id="35" dur="1" fill="hold">
                                          <p:stCondLst>
                                            <p:cond delay="0"/>
                                          </p:stCondLst>
                                        </p:cTn>
                                        <p:tgtEl>
                                          <p:spTgt spid="3">
                                            <p:txEl>
                                              <p:pRg st="7" end="7"/>
                                            </p:txEl>
                                          </p:spTgt>
                                        </p:tgtEl>
                                        <p:attrNameLst>
                                          <p:attrName>style.visibility</p:attrName>
                                        </p:attrNameLst>
                                      </p:cBhvr>
                                      <p:to>
                                        <p:strVal val="visible"/>
                                      </p:to>
                                    </p:set>
                                    <p:animEffect transition="in" filter="fade">
                                      <p:cBhvr>
                                        <p:cTn id="36" dur="1000"/>
                                        <p:tgtEl>
                                          <p:spTgt spid="3">
                                            <p:txEl>
                                              <p:pRg st="7" end="7"/>
                                            </p:txEl>
                                          </p:spTgt>
                                        </p:tgtEl>
                                      </p:cBhvr>
                                    </p:animEffect>
                                    <p:anim calcmode="lin" valueType="num">
                                      <p:cBhvr>
                                        <p:cTn id="3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3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grpId="0" nodeType="clickEffect">
                                  <p:stCondLst>
                                    <p:cond delay="0"/>
                                  </p:stCondLst>
                                  <p:childTnLst>
                                    <p:set>
                                      <p:cBhvr>
                                        <p:cTn id="42" dur="1" fill="hold">
                                          <p:stCondLst>
                                            <p:cond delay="0"/>
                                          </p:stCondLst>
                                        </p:cTn>
                                        <p:tgtEl>
                                          <p:spTgt spid="3">
                                            <p:txEl>
                                              <p:pRg st="8" end="8"/>
                                            </p:txEl>
                                          </p:spTgt>
                                        </p:tgtEl>
                                        <p:attrNameLst>
                                          <p:attrName>style.visibility</p:attrName>
                                        </p:attrNameLst>
                                      </p:cBhvr>
                                      <p:to>
                                        <p:strVal val="visible"/>
                                      </p:to>
                                    </p:set>
                                    <p:animEffect transition="in" filter="fade">
                                      <p:cBhvr>
                                        <p:cTn id="43" dur="1000"/>
                                        <p:tgtEl>
                                          <p:spTgt spid="3">
                                            <p:txEl>
                                              <p:pRg st="8" end="8"/>
                                            </p:txEl>
                                          </p:spTgt>
                                        </p:tgtEl>
                                      </p:cBhvr>
                                    </p:animEffect>
                                    <p:anim calcmode="lin" valueType="num">
                                      <p:cBhvr>
                                        <p:cTn id="44"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45" dur="1000" fill="hold"/>
                                        <p:tgtEl>
                                          <p:spTgt spid="3">
                                            <p:txEl>
                                              <p:pRg st="8" end="8"/>
                                            </p:txEl>
                                          </p:spTgt>
                                        </p:tgtEl>
                                        <p:attrNameLst>
                                          <p:attrName>ppt_y</p:attrName>
                                        </p:attrNameLst>
                                      </p:cBhvr>
                                      <p:tavLst>
                                        <p:tav tm="0">
                                          <p:val>
                                            <p:strVal val="#ppt_y+.1"/>
                                          </p:val>
                                        </p:tav>
                                        <p:tav tm="100000">
                                          <p:val>
                                            <p:strVal val="#ppt_y"/>
                                          </p:val>
                                        </p:tav>
                                      </p:tavLst>
                                    </p:anim>
                                  </p:childTnLst>
                                </p:cTn>
                              </p:par>
                              <p:par>
                                <p:cTn id="46" presetID="42" presetClass="entr" presetSubtype="0" fill="hold" grpId="0" nodeType="withEffect">
                                  <p:stCondLst>
                                    <p:cond delay="0"/>
                                  </p:stCondLst>
                                  <p:childTnLst>
                                    <p:set>
                                      <p:cBhvr>
                                        <p:cTn id="47" dur="1" fill="hold">
                                          <p:stCondLst>
                                            <p:cond delay="0"/>
                                          </p:stCondLst>
                                        </p:cTn>
                                        <p:tgtEl>
                                          <p:spTgt spid="3">
                                            <p:txEl>
                                              <p:pRg st="9" end="9"/>
                                            </p:txEl>
                                          </p:spTgt>
                                        </p:tgtEl>
                                        <p:attrNameLst>
                                          <p:attrName>style.visibility</p:attrName>
                                        </p:attrNameLst>
                                      </p:cBhvr>
                                      <p:to>
                                        <p:strVal val="visible"/>
                                      </p:to>
                                    </p:set>
                                    <p:animEffect transition="in" filter="fade">
                                      <p:cBhvr>
                                        <p:cTn id="48" dur="1000"/>
                                        <p:tgtEl>
                                          <p:spTgt spid="3">
                                            <p:txEl>
                                              <p:pRg st="9" end="9"/>
                                            </p:txEl>
                                          </p:spTgt>
                                        </p:tgtEl>
                                      </p:cBhvr>
                                    </p:animEffect>
                                    <p:anim calcmode="lin" valueType="num">
                                      <p:cBhvr>
                                        <p:cTn id="49"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50"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649</TotalTime>
  <Words>2588</Words>
  <Application>Microsoft Office PowerPoint</Application>
  <PresentationFormat>On-screen Show (4:3)</PresentationFormat>
  <Paragraphs>190</Paragraphs>
  <Slides>33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33</vt:i4>
      </vt:variant>
    </vt:vector>
  </HeadingPairs>
  <TitlesOfParts>
    <vt:vector size="39" baseType="lpstr">
      <vt:lpstr>Arial</vt:lpstr>
      <vt:lpstr>Calibri</vt:lpstr>
      <vt:lpstr>Calibri Light</vt:lpstr>
      <vt:lpstr>Tahoma</vt:lpstr>
      <vt:lpstr>Verdana</vt:lpstr>
      <vt:lpstr>Office Theme</vt:lpstr>
      <vt:lpstr>LIVING FOR JESUS</vt:lpstr>
      <vt:lpstr>LIVING FOR JESUS</vt:lpstr>
      <vt:lpstr>LIVING FOR JESUS</vt:lpstr>
      <vt:lpstr>LIVING FOR JESUS</vt:lpstr>
      <vt:lpstr>LIVING FOR JESUS</vt:lpstr>
      <vt:lpstr>LIVING FOR JESUS</vt:lpstr>
      <vt:lpstr>LIVING FOR JESUS</vt:lpstr>
      <vt:lpstr>LIVING FOR JESUS</vt:lpstr>
      <vt:lpstr>LIVING FOR JESUS</vt:lpstr>
      <vt:lpstr>LIVING FOR JESUS</vt:lpstr>
      <vt:lpstr>LIVING FOR JESUS</vt:lpstr>
      <vt:lpstr>LIVING FOR JESUS</vt:lpstr>
      <vt:lpstr>LIVING FOR JESUS</vt:lpstr>
      <vt:lpstr>LIVING FOR JESUS</vt:lpstr>
      <vt:lpstr>LIVING FOR JESUS</vt:lpstr>
      <vt:lpstr>LIVING FOR JESUS</vt:lpstr>
      <vt:lpstr>LIVING FOR JESUS</vt:lpstr>
      <vt:lpstr>LIVING FOR JESUS</vt:lpstr>
      <vt:lpstr>LIVING FOR JESUS</vt:lpstr>
      <vt:lpstr>LIVING FOR JESUS</vt:lpstr>
      <vt:lpstr>LIVING FOR JESUS</vt:lpstr>
      <vt:lpstr>LIVING FOR JESUS</vt:lpstr>
      <vt:lpstr>LIVING FOR JESUS</vt:lpstr>
      <vt:lpstr>LIVING FOR JESUS</vt:lpstr>
      <vt:lpstr>LIVING FOR JESUS</vt:lpstr>
      <vt:lpstr>LIVING FOR JESUS</vt:lpstr>
      <vt:lpstr>LIVING FOR JESUS</vt:lpstr>
      <vt:lpstr>LIVING FOR JESUS</vt:lpstr>
      <vt:lpstr>LIVING FOR JESUS</vt:lpstr>
      <vt:lpstr>LIVING FOR JESUS</vt:lpstr>
      <vt:lpstr>LIVING FOR JESUS</vt:lpstr>
      <vt:lpstr>LIVING FOR JESUS</vt:lpstr>
      <vt:lpstr>GOD’S PLAN OF SALVATION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Living For Jesus</dc:title>
  <dc:creator>Randy Childs</dc:creator>
  <cp:lastModifiedBy>Richard Lidh</cp:lastModifiedBy>
  <cp:revision>12</cp:revision>
  <cp:lastPrinted>2023-11-05T05:58:09Z</cp:lastPrinted>
  <dcterms:created xsi:type="dcterms:W3CDTF">2023-10-30T03:10:57Z</dcterms:created>
  <dcterms:modified xsi:type="dcterms:W3CDTF">2023-11-05T05:58:32Z</dcterms:modified>
</cp:coreProperties>
</file>